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99" r:id="rId4"/>
    <p:sldId id="298" r:id="rId5"/>
    <p:sldId id="286" r:id="rId6"/>
    <p:sldId id="295" r:id="rId7"/>
    <p:sldId id="300" r:id="rId8"/>
    <p:sldId id="266" r:id="rId9"/>
    <p:sldId id="297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rata" panose="020B0604020202020204" charset="0"/>
      <p:regular r:id="rId16"/>
    </p:embeddedFont>
    <p:embeddedFont>
      <p:font typeface="Radley" panose="020B0604020202020204" charset="0"/>
      <p:regular r:id="rId17"/>
    </p:embeddedFont>
    <p:embeddedFont>
      <p:font typeface="Raleway" pitchFamily="2" charset="0"/>
      <p:regular r:id="rId18"/>
      <p:bold r:id="rId19"/>
      <p:italic r:id="rId20"/>
      <p:boldItalic r:id="rId21"/>
    </p:embeddedFont>
    <p:embeddedFont>
      <p:font typeface="Raleway Bold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F3B"/>
    <a:srgbClr val="513125"/>
    <a:srgbClr val="CDA189"/>
    <a:srgbClr val="E7CCB2"/>
    <a:srgbClr val="EEE0D4"/>
    <a:srgbClr val="5C382A"/>
    <a:srgbClr val="E6C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2109" autoAdjust="0"/>
  </p:normalViewPr>
  <p:slideViewPr>
    <p:cSldViewPr>
      <p:cViewPr varScale="1">
        <p:scale>
          <a:sx n="51" d="100"/>
          <a:sy n="51" d="100"/>
        </p:scale>
        <p:origin x="94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951A-05AB-5046-9D7F-59D525C9D22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FC125-2030-A349-8701-7A5DEB45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1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FC125-2030-A349-8701-7A5DEB454B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2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commission.europa.eu</a:t>
            </a:r>
            <a:r>
              <a:rPr lang="en-US" dirty="0"/>
              <a:t>/strategy-and-policy/priorities-2019-2024/promoting-our-</a:t>
            </a:r>
            <a:r>
              <a:rPr lang="en-US" dirty="0" err="1"/>
              <a:t>european</a:t>
            </a:r>
            <a:r>
              <a:rPr lang="en-US" dirty="0"/>
              <a:t>-way-life/statistics-migration-</a:t>
            </a:r>
            <a:r>
              <a:rPr lang="en-US" dirty="0" err="1"/>
              <a:t>europe_en</a:t>
            </a:r>
            <a:r>
              <a:rPr lang="en-US" dirty="0"/>
              <a:t>#:~:text=962%2C200%20applications%2C%20including%20881%2C200%20first,than%20in%202019%2C%20before%20COVID.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www.europarl.europa.eu</a:t>
            </a:r>
            <a:r>
              <a:rPr lang="en-US" dirty="0"/>
              <a:t>/news/</a:t>
            </a:r>
            <a:r>
              <a:rPr lang="en-US" dirty="0" err="1"/>
              <a:t>en</a:t>
            </a:r>
            <a:r>
              <a:rPr lang="en-US" dirty="0"/>
              <a:t>/press-room/20230109IPR65918/europeans-concerned-by-cost-of-living-crisis-and-expect-additional-eu-measures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FC125-2030-A349-8701-7A5DEB454B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32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Co-created with women</a:t>
            </a:r>
          </a:p>
          <a:p>
            <a:r>
              <a:rPr lang="en-US" dirty="0"/>
              <a:t>Talk about who does what…</a:t>
            </a:r>
          </a:p>
          <a:p>
            <a:r>
              <a:rPr lang="en-US" dirty="0"/>
              <a:t>Work with EU4Health </a:t>
            </a:r>
            <a:r>
              <a:rPr lang="en-US" dirty="0" err="1"/>
              <a:t>Programme</a:t>
            </a:r>
            <a:r>
              <a:rPr lang="en-US" dirty="0"/>
              <a:t>, WHO mental health strategy, comprehensive approach to MH from the EU</a:t>
            </a:r>
          </a:p>
          <a:p>
            <a:endParaRPr lang="en-US" dirty="0"/>
          </a:p>
          <a:p>
            <a:r>
              <a:rPr lang="en-US" dirty="0"/>
              <a:t>Add that all should be informed by lived experience / voices of the women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FC125-2030-A349-8701-7A5DEB454B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27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FC125-2030-A349-8701-7A5DEB454B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2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FC125-2030-A349-8701-7A5DEB454B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22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commission.europa.eu</a:t>
            </a:r>
            <a:r>
              <a:rPr lang="en-US" dirty="0"/>
              <a:t>/strategy-and-policy/priorities-2019-2024/promoting-our-</a:t>
            </a:r>
            <a:r>
              <a:rPr lang="en-US" dirty="0" err="1"/>
              <a:t>european</a:t>
            </a:r>
            <a:r>
              <a:rPr lang="en-US" dirty="0"/>
              <a:t>-way-life/statistics-migration-</a:t>
            </a:r>
            <a:r>
              <a:rPr lang="en-US" dirty="0" err="1"/>
              <a:t>europe_en</a:t>
            </a:r>
            <a:r>
              <a:rPr lang="en-US" dirty="0"/>
              <a:t>#:~:text=962%2C200%20applications%2C%20including%20881%2C200%20first,than%20in%202019%2C%20before%20COVID.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www.europarl.europa.eu</a:t>
            </a:r>
            <a:r>
              <a:rPr lang="en-US" dirty="0"/>
              <a:t>/news/</a:t>
            </a:r>
            <a:r>
              <a:rPr lang="en-US" dirty="0" err="1"/>
              <a:t>en</a:t>
            </a:r>
            <a:r>
              <a:rPr lang="en-US" dirty="0"/>
              <a:t>/press-room/20230109IPR65918/europeans-concerned-by-cost-of-living-crisis-and-expect-additional-eu-measures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FC125-2030-A349-8701-7A5DEB454B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561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FC125-2030-A349-8701-7A5DEB454B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4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strategy-and-policy/priorities-2019-2024/promoting-our-european-way-life/statistics-migration-europe_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igrationdataportal.org/sites/g/files/tmzbdl251/files/2023-03/GDI%20Briefs_Gender_Issue_09-03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76500"/>
            <a:ext cx="14745813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0000" dirty="0">
                <a:solidFill>
                  <a:srgbClr val="804F3B"/>
                </a:solidFill>
                <a:latin typeface="Radley"/>
              </a:rPr>
              <a:t>Women Seeking International Protection’s Mental Health in the EU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206520"/>
            <a:ext cx="6972300" cy="460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804F3B"/>
                </a:solidFill>
                <a:latin typeface="Raleway"/>
              </a:rPr>
              <a:t>Allyson Zucker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740784" y="0"/>
            <a:ext cx="1547216" cy="10287000"/>
            <a:chOff x="0" y="0"/>
            <a:chExt cx="523379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6" name="TextBox 6"/>
          <p:cNvSpPr txBox="1"/>
          <p:nvPr/>
        </p:nvSpPr>
        <p:spPr>
          <a:xfrm rot="5400000">
            <a:off x="14842167" y="3137834"/>
            <a:ext cx="5392073" cy="295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804F3B"/>
                </a:solidFill>
                <a:latin typeface="Raleway"/>
              </a:rPr>
              <a:t>European Initiative for Women’s Health</a:t>
            </a:r>
          </a:p>
        </p:txBody>
      </p:sp>
      <p:sp>
        <p:nvSpPr>
          <p:cNvPr id="7" name="TextBox 7"/>
          <p:cNvSpPr txBox="1"/>
          <p:nvPr/>
        </p:nvSpPr>
        <p:spPr>
          <a:xfrm rot="5400000">
            <a:off x="16399230" y="8410570"/>
            <a:ext cx="2277949" cy="29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804F3B"/>
                </a:solidFill>
                <a:latin typeface="Raleway"/>
              </a:rPr>
              <a:t>Webinar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9206520"/>
            <a:ext cx="5913783" cy="46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804F3B"/>
                </a:solidFill>
                <a:latin typeface="Raleway"/>
              </a:rPr>
              <a:t>2023 Sep 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33450"/>
            <a:ext cx="6848808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dley Bold"/>
                <a:ea typeface="+mn-ea"/>
                <a:cs typeface="+mn-cs"/>
              </a:rPr>
              <a:t>Research Questions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740784" y="0"/>
            <a:ext cx="1547216" cy="10287000"/>
            <a:chOff x="0" y="0"/>
            <a:chExt cx="523379" cy="3479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7127588" y="9201150"/>
            <a:ext cx="773608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804F3B"/>
                </a:solidFill>
                <a:latin typeface="Prata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Prata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62200" y="3162300"/>
            <a:ext cx="13868400" cy="4438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Why is there a need to address gender differences in people seeking international protection’s</a:t>
            </a:r>
            <a:r>
              <a:rPr lang="en-US" sz="3600" dirty="0">
                <a:solidFill>
                  <a:srgbClr val="804F3B"/>
                </a:solidFill>
                <a:latin typeface="Raleway Bold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mental health, specifically depression, anxiety, and post-traumatic stress disorder (PTSD)? </a:t>
            </a:r>
          </a:p>
          <a:p>
            <a:pPr marL="0" marR="0" lvl="0" indent="0" algn="l" defTabSz="914400" rtl="0" eaLnBrk="1" fontAlgn="auto" latinLnBrk="0" hangingPunct="1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What are some examples of mental health interventions and policies that respond properly to </a:t>
            </a:r>
            <a:r>
              <a:rPr lang="en-US" sz="3600" dirty="0">
                <a:solidFill>
                  <a:srgbClr val="804F3B"/>
                </a:solidFill>
                <a:latin typeface="Raleway Bold"/>
              </a:rPr>
              <a:t>women seeking international protection experiencing depression, anxiety, and PTSD?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9AED1B-2746-7882-3273-7D355F750AE2}"/>
              </a:ext>
            </a:extLst>
          </p:cNvPr>
          <p:cNvSpPr/>
          <p:nvPr/>
        </p:nvSpPr>
        <p:spPr>
          <a:xfrm>
            <a:off x="1295400" y="3157928"/>
            <a:ext cx="762000" cy="762000"/>
          </a:xfrm>
          <a:prstGeom prst="ellipse">
            <a:avLst/>
          </a:prstGeom>
          <a:solidFill>
            <a:srgbClr val="804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Raleway" pitchFamily="2" charset="77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8E50D7-85B3-E252-8406-9BB8DEF6B207}"/>
              </a:ext>
            </a:extLst>
          </p:cNvPr>
          <p:cNvSpPr/>
          <p:nvPr/>
        </p:nvSpPr>
        <p:spPr>
          <a:xfrm>
            <a:off x="1295400" y="5585711"/>
            <a:ext cx="762000" cy="762000"/>
          </a:xfrm>
          <a:prstGeom prst="ellipse">
            <a:avLst/>
          </a:prstGeom>
          <a:solidFill>
            <a:srgbClr val="804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Raleway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651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33450"/>
            <a:ext cx="16872496" cy="819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804F3B"/>
                </a:solidFill>
                <a:latin typeface="Radley Bold"/>
              </a:rPr>
              <a:t>Call to action for women seeking international protection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dley 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127588" y="9201150"/>
            <a:ext cx="773608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Prata"/>
                <a:ea typeface="+mn-ea"/>
                <a:cs typeface="+mn-cs"/>
              </a:rPr>
              <a:t>2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71628CF1-370E-67A0-EDBF-506E9F9418C2}"/>
              </a:ext>
            </a:extLst>
          </p:cNvPr>
          <p:cNvSpPr txBox="1"/>
          <p:nvPr/>
        </p:nvSpPr>
        <p:spPr>
          <a:xfrm>
            <a:off x="457200" y="5311374"/>
            <a:ext cx="3291840" cy="182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99" b="1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Mass migration </a:t>
            </a:r>
            <a:r>
              <a:rPr kumimoji="0" lang="en-US" sz="2899" b="0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due to anthropogenic and </a:t>
            </a:r>
            <a:r>
              <a:rPr lang="en-US" sz="2899" spc="14" dirty="0">
                <a:solidFill>
                  <a:srgbClr val="804F3B"/>
                </a:solidFill>
                <a:latin typeface="Raleway" pitchFamily="2" charset="77"/>
              </a:rPr>
              <a:t>n</a:t>
            </a:r>
            <a:r>
              <a:rPr kumimoji="0" lang="en-US" sz="2899" b="0" i="0" u="none" strike="noStrike" kern="1200" cap="none" spc="14" normalizeH="0" baseline="0" noProof="0" dirty="0" err="1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atural</a:t>
            </a:r>
            <a:r>
              <a:rPr kumimoji="0" lang="en-US" sz="2899" b="0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 </a:t>
            </a:r>
            <a:r>
              <a:rPr lang="en-US" sz="2899" spc="14" dirty="0">
                <a:solidFill>
                  <a:srgbClr val="804F3B"/>
                </a:solidFill>
                <a:latin typeface="Raleway" pitchFamily="2" charset="77"/>
              </a:rPr>
              <a:t>d</a:t>
            </a:r>
            <a:r>
              <a:rPr kumimoji="0" lang="en-US" sz="2899" b="0" i="0" u="none" strike="noStrike" kern="1200" cap="none" spc="14" normalizeH="0" baseline="0" noProof="0" dirty="0" err="1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isasters</a:t>
            </a:r>
            <a:endParaRPr kumimoji="0" lang="en-US" sz="2899" b="0" i="0" u="none" strike="noStrike" kern="1200" cap="none" spc="14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id="{935F1FF6-0E56-454B-6C75-D819531B4F62}"/>
              </a:ext>
            </a:extLst>
          </p:cNvPr>
          <p:cNvSpPr txBox="1"/>
          <p:nvPr/>
        </p:nvSpPr>
        <p:spPr>
          <a:xfrm>
            <a:off x="7399864" y="5311374"/>
            <a:ext cx="3291840" cy="896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99" b="0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Current </a:t>
            </a:r>
            <a:r>
              <a:rPr kumimoji="0" lang="en-US" sz="2899" b="1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EU Focus </a:t>
            </a:r>
            <a:r>
              <a:rPr kumimoji="0" lang="en-US" sz="2899" b="0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on mental health</a:t>
            </a: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301033E9-ECFB-55C5-185C-433B6F813853}"/>
              </a:ext>
            </a:extLst>
          </p:cNvPr>
          <p:cNvSpPr txBox="1"/>
          <p:nvPr/>
        </p:nvSpPr>
        <p:spPr>
          <a:xfrm>
            <a:off x="3928532" y="5311374"/>
            <a:ext cx="3291840" cy="89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99" b="1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Economic stagnation</a:t>
            </a:r>
            <a:endParaRPr kumimoji="0" lang="en-US" sz="2899" i="0" u="none" strike="noStrike" kern="1200" cap="none" spc="14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  <p:sp>
        <p:nvSpPr>
          <p:cNvPr id="40" name="TextBox 4">
            <a:extLst>
              <a:ext uri="{FF2B5EF4-FFF2-40B4-BE49-F238E27FC236}">
                <a16:creationId xmlns:a16="http://schemas.microsoft.com/office/drawing/2014/main" id="{BC66F621-B9BE-7517-68A7-69F362E51CE1}"/>
              </a:ext>
            </a:extLst>
          </p:cNvPr>
          <p:cNvSpPr txBox="1"/>
          <p:nvPr/>
        </p:nvSpPr>
        <p:spPr>
          <a:xfrm>
            <a:off x="10871196" y="5287802"/>
            <a:ext cx="3291840" cy="182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99" b="1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Additional </a:t>
            </a:r>
            <a:r>
              <a:rPr lang="en-US" sz="2899" b="1" spc="14" dirty="0">
                <a:solidFill>
                  <a:srgbClr val="804F3B"/>
                </a:solidFill>
                <a:latin typeface="Raleway" pitchFamily="2" charset="77"/>
              </a:rPr>
              <a:t>b</a:t>
            </a:r>
            <a:r>
              <a:rPr kumimoji="0" lang="en-US" sz="2899" b="1" i="0" u="none" strike="noStrike" kern="1200" cap="none" spc="14" normalizeH="0" baseline="0" noProof="0" dirty="0" err="1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arriers</a:t>
            </a:r>
            <a:r>
              <a:rPr kumimoji="0" lang="en-US" sz="2899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, such as language, stigma, discrimination, etc.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BF423F-E492-EBE8-B79C-9B703C89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005" y="2903166"/>
            <a:ext cx="1620209" cy="11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OM UN Migration Logo PNG vector in SVG, PDF, AI, CDR format">
            <a:extLst>
              <a:ext uri="{FF2B5EF4-FFF2-40B4-BE49-F238E27FC236}">
                <a16:creationId xmlns:a16="http://schemas.microsoft.com/office/drawing/2014/main" id="{6B310185-A5EC-3546-3450-1D9FCB726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5" b="16589"/>
          <a:stretch/>
        </p:blipFill>
        <p:spPr bwMode="auto">
          <a:xfrm>
            <a:off x="8813928" y="3964974"/>
            <a:ext cx="1357361" cy="70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stainable Development Goals - Wikipedia">
            <a:extLst>
              <a:ext uri="{FF2B5EF4-FFF2-40B4-BE49-F238E27FC236}">
                <a16:creationId xmlns:a16="http://schemas.microsoft.com/office/drawing/2014/main" id="{D117124F-C5C6-2AC1-2DA8-1074413D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70" y="2530684"/>
            <a:ext cx="1168858" cy="93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E05E6E1-19DF-AC22-4BA4-05D48C3380FF}"/>
              </a:ext>
            </a:extLst>
          </p:cNvPr>
          <p:cNvSpPr/>
          <p:nvPr/>
        </p:nvSpPr>
        <p:spPr>
          <a:xfrm>
            <a:off x="198637" y="78634"/>
            <a:ext cx="762000" cy="762000"/>
          </a:xfrm>
          <a:prstGeom prst="ellipse">
            <a:avLst/>
          </a:prstGeom>
          <a:solidFill>
            <a:srgbClr val="804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DD506573-BF39-9161-FE08-AC165E50C27E}"/>
              </a:ext>
            </a:extLst>
          </p:cNvPr>
          <p:cNvSpPr txBox="1"/>
          <p:nvPr/>
        </p:nvSpPr>
        <p:spPr>
          <a:xfrm>
            <a:off x="14342527" y="5311374"/>
            <a:ext cx="3291840" cy="2281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99" b="1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Distinct expression and treatment of mental illness</a:t>
            </a:r>
            <a:r>
              <a:rPr kumimoji="0" lang="en-US" sz="2899" b="0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 from men </a:t>
            </a: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2750094D-E1EB-4D4D-14B7-6037BF956DC1}"/>
              </a:ext>
            </a:extLst>
          </p:cNvPr>
          <p:cNvGrpSpPr/>
          <p:nvPr/>
        </p:nvGrpSpPr>
        <p:grpSpPr>
          <a:xfrm>
            <a:off x="984378" y="3130365"/>
            <a:ext cx="15659100" cy="1669217"/>
            <a:chOff x="0" y="0"/>
            <a:chExt cx="4058845" cy="767774"/>
          </a:xfrm>
        </p:grpSpPr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EF0B3576-4F8B-7AA0-4210-D99121778215}"/>
                </a:ext>
              </a:extLst>
            </p:cNvPr>
            <p:cNvSpPr/>
            <p:nvPr/>
          </p:nvSpPr>
          <p:spPr>
            <a:xfrm>
              <a:off x="0" y="0"/>
              <a:ext cx="4058845" cy="767774"/>
            </a:xfrm>
            <a:custGeom>
              <a:avLst/>
              <a:gdLst/>
              <a:ahLst/>
              <a:cxnLst/>
              <a:rect l="l" t="t" r="r" b="b"/>
              <a:pathLst>
                <a:path w="4058845" h="767774">
                  <a:moveTo>
                    <a:pt x="0" y="0"/>
                  </a:moveTo>
                  <a:lnTo>
                    <a:pt x="4058845" y="0"/>
                  </a:lnTo>
                  <a:lnTo>
                    <a:pt x="4058845" y="767774"/>
                  </a:lnTo>
                  <a:lnTo>
                    <a:pt x="0" y="7677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2C30"/>
              </a:solidFill>
            </a:ln>
          </p:spPr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3F704D47-A1A7-5299-BE10-27F91127DD19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414" name="Picture 6" descr="Negatively declining and failing graph illustration, graphs HD phone  wallpaper | Pxfuel">
            <a:extLst>
              <a:ext uri="{FF2B5EF4-FFF2-40B4-BE49-F238E27FC236}">
                <a16:creationId xmlns:a16="http://schemas.microsoft.com/office/drawing/2014/main" id="{D8BB53B2-47C6-2381-BD07-BF77596C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73" y="3230392"/>
            <a:ext cx="1913108" cy="19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eaking down barriers and entering industries | New Scientist">
            <a:extLst>
              <a:ext uri="{FF2B5EF4-FFF2-40B4-BE49-F238E27FC236}">
                <a16:creationId xmlns:a16="http://schemas.microsoft.com/office/drawing/2014/main" id="{49454899-3749-E654-C1AD-ED6B24CE1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136" y="2915842"/>
            <a:ext cx="2309091" cy="17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Mother and daughter smiling">
            <a:extLst>
              <a:ext uri="{FF2B5EF4-FFF2-40B4-BE49-F238E27FC236}">
                <a16:creationId xmlns:a16="http://schemas.microsoft.com/office/drawing/2014/main" id="{32D1CC37-C2C1-A251-97F6-32C5E8EFE4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84" y="3323787"/>
            <a:ext cx="2476525" cy="1651839"/>
          </a:xfrm>
          <a:prstGeom prst="rect">
            <a:avLst/>
          </a:prstGeom>
        </p:spPr>
      </p:pic>
      <p:pic>
        <p:nvPicPr>
          <p:cNvPr id="17410" name="Picture 2" descr="Migration Crisis is a Trial by Fire for All of Europe - ICDS">
            <a:extLst>
              <a:ext uri="{FF2B5EF4-FFF2-40B4-BE49-F238E27FC236}">
                <a16:creationId xmlns:a16="http://schemas.microsoft.com/office/drawing/2014/main" id="{C19C3E3B-7B7B-363F-C84B-B149E96C3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0" y="2903166"/>
            <a:ext cx="2714020" cy="18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6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AD59E96-C78F-FD83-0E93-7B7DD2A13941}"/>
              </a:ext>
            </a:extLst>
          </p:cNvPr>
          <p:cNvSpPr/>
          <p:nvPr/>
        </p:nvSpPr>
        <p:spPr>
          <a:xfrm>
            <a:off x="1028699" y="2857500"/>
            <a:ext cx="3086101" cy="2133600"/>
          </a:xfrm>
          <a:prstGeom prst="rect">
            <a:avLst/>
          </a:prstGeom>
          <a:solidFill>
            <a:srgbClr val="5131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F366BA-17A5-F841-AAE4-E8229372638D}"/>
              </a:ext>
            </a:extLst>
          </p:cNvPr>
          <p:cNvSpPr/>
          <p:nvPr/>
        </p:nvSpPr>
        <p:spPr>
          <a:xfrm>
            <a:off x="4453104" y="2857500"/>
            <a:ext cx="5105400" cy="2133600"/>
          </a:xfrm>
          <a:prstGeom prst="rect">
            <a:avLst/>
          </a:prstGeom>
          <a:solidFill>
            <a:srgbClr val="804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868B3B-9252-89EC-9E1D-EFF999516A59}"/>
              </a:ext>
            </a:extLst>
          </p:cNvPr>
          <p:cNvSpPr/>
          <p:nvPr/>
        </p:nvSpPr>
        <p:spPr>
          <a:xfrm>
            <a:off x="9896808" y="2857500"/>
            <a:ext cx="3086101" cy="2133600"/>
          </a:xfrm>
          <a:prstGeom prst="rect">
            <a:avLst/>
          </a:prstGeom>
          <a:solidFill>
            <a:srgbClr val="CDA1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154EB0-E132-8B22-5F34-84FFAF41C108}"/>
              </a:ext>
            </a:extLst>
          </p:cNvPr>
          <p:cNvSpPr/>
          <p:nvPr/>
        </p:nvSpPr>
        <p:spPr>
          <a:xfrm>
            <a:off x="13347756" y="2857500"/>
            <a:ext cx="3747586" cy="2133600"/>
          </a:xfrm>
          <a:prstGeom prst="rect">
            <a:avLst/>
          </a:prstGeom>
          <a:solidFill>
            <a:srgbClr val="E7C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4EA86-5E88-4D62-632C-0CBB446293FB}"/>
              </a:ext>
            </a:extLst>
          </p:cNvPr>
          <p:cNvSpPr txBox="1"/>
          <p:nvPr/>
        </p:nvSpPr>
        <p:spPr>
          <a:xfrm>
            <a:off x="1733549" y="38203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R&amp;D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108F63-D26A-68C8-A372-D050440ABFB0}"/>
              </a:ext>
            </a:extLst>
          </p:cNvPr>
          <p:cNvSpPr txBox="1"/>
          <p:nvPr/>
        </p:nvSpPr>
        <p:spPr>
          <a:xfrm>
            <a:off x="4831729" y="3820300"/>
            <a:ext cx="43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Access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7101C0-89F2-73DB-9CED-BECAD405A864}"/>
              </a:ext>
            </a:extLst>
          </p:cNvPr>
          <p:cNvSpPr txBox="1"/>
          <p:nvPr/>
        </p:nvSpPr>
        <p:spPr>
          <a:xfrm>
            <a:off x="9954936" y="3820300"/>
            <a:ext cx="296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Awareness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1BF4F0-6D33-AFA7-1C24-A85AF6969E19}"/>
              </a:ext>
            </a:extLst>
          </p:cNvPr>
          <p:cNvSpPr txBox="1"/>
          <p:nvPr/>
        </p:nvSpPr>
        <p:spPr>
          <a:xfrm>
            <a:off x="13405882" y="3543300"/>
            <a:ext cx="360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Cross-Sector Coordination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A64513-5136-121C-B61B-543240879D83}"/>
              </a:ext>
            </a:extLst>
          </p:cNvPr>
          <p:cNvSpPr/>
          <p:nvPr/>
        </p:nvSpPr>
        <p:spPr>
          <a:xfrm>
            <a:off x="1028698" y="2857500"/>
            <a:ext cx="3086101" cy="6934200"/>
          </a:xfrm>
          <a:prstGeom prst="rect">
            <a:avLst/>
          </a:prstGeom>
          <a:noFill/>
          <a:ln>
            <a:solidFill>
              <a:srgbClr val="513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146986-7BDD-E185-09EC-C9851A33AA50}"/>
              </a:ext>
            </a:extLst>
          </p:cNvPr>
          <p:cNvSpPr/>
          <p:nvPr/>
        </p:nvSpPr>
        <p:spPr>
          <a:xfrm>
            <a:off x="4457699" y="2857500"/>
            <a:ext cx="5100805" cy="6934200"/>
          </a:xfrm>
          <a:prstGeom prst="rect">
            <a:avLst/>
          </a:prstGeom>
          <a:noFill/>
          <a:ln>
            <a:solidFill>
              <a:srgbClr val="804F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656852-F1BF-763F-07A1-0C7CB35F8B87}"/>
              </a:ext>
            </a:extLst>
          </p:cNvPr>
          <p:cNvSpPr/>
          <p:nvPr/>
        </p:nvSpPr>
        <p:spPr>
          <a:xfrm>
            <a:off x="9896807" y="2857500"/>
            <a:ext cx="3086101" cy="6934200"/>
          </a:xfrm>
          <a:prstGeom prst="rect">
            <a:avLst/>
          </a:prstGeom>
          <a:noFill/>
          <a:ln>
            <a:solidFill>
              <a:srgbClr val="CDA1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EDEEA9-ADF8-1C5D-ABA7-6398C0DF2F76}"/>
              </a:ext>
            </a:extLst>
          </p:cNvPr>
          <p:cNvSpPr/>
          <p:nvPr/>
        </p:nvSpPr>
        <p:spPr>
          <a:xfrm>
            <a:off x="13321214" y="2857500"/>
            <a:ext cx="3747586" cy="6934200"/>
          </a:xfrm>
          <a:prstGeom prst="rect">
            <a:avLst/>
          </a:prstGeom>
          <a:noFill/>
          <a:ln>
            <a:solidFill>
              <a:srgbClr val="E7C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77"/>
              </a:rPr>
              <a:t>z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BEFD572-E7F8-5E60-571A-2FF38BDAA9F2}"/>
              </a:ext>
            </a:extLst>
          </p:cNvPr>
          <p:cNvSpPr/>
          <p:nvPr/>
        </p:nvSpPr>
        <p:spPr>
          <a:xfrm>
            <a:off x="6396204" y="2247900"/>
            <a:ext cx="1219200" cy="1219200"/>
          </a:xfrm>
          <a:prstGeom prst="ellipse">
            <a:avLst/>
          </a:prstGeom>
          <a:solidFill>
            <a:srgbClr val="EEE0D4"/>
          </a:solidFill>
          <a:ln>
            <a:solidFill>
              <a:srgbClr val="804F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F29D38-E882-07E9-B435-4CB5D432D212}"/>
              </a:ext>
            </a:extLst>
          </p:cNvPr>
          <p:cNvSpPr/>
          <p:nvPr/>
        </p:nvSpPr>
        <p:spPr>
          <a:xfrm>
            <a:off x="10830259" y="2247900"/>
            <a:ext cx="1219200" cy="1219200"/>
          </a:xfrm>
          <a:prstGeom prst="ellipse">
            <a:avLst/>
          </a:prstGeom>
          <a:solidFill>
            <a:srgbClr val="EEE0D4"/>
          </a:solidFill>
          <a:ln>
            <a:solidFill>
              <a:srgbClr val="CDA1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77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824E2E7-9B5D-8CB1-D21F-E589780BDE95}"/>
              </a:ext>
            </a:extLst>
          </p:cNvPr>
          <p:cNvSpPr/>
          <p:nvPr/>
        </p:nvSpPr>
        <p:spPr>
          <a:xfrm>
            <a:off x="14654714" y="2247900"/>
            <a:ext cx="1219200" cy="1219200"/>
          </a:xfrm>
          <a:prstGeom prst="ellipse">
            <a:avLst/>
          </a:prstGeom>
          <a:solidFill>
            <a:srgbClr val="EEE0D4"/>
          </a:solidFill>
          <a:ln>
            <a:solidFill>
              <a:srgbClr val="E7C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608C914-BD55-B04D-C5E5-665D844BB0CA}"/>
              </a:ext>
            </a:extLst>
          </p:cNvPr>
          <p:cNvSpPr/>
          <p:nvPr/>
        </p:nvSpPr>
        <p:spPr>
          <a:xfrm>
            <a:off x="1962149" y="2247900"/>
            <a:ext cx="1219200" cy="1219200"/>
          </a:xfrm>
          <a:prstGeom prst="ellipse">
            <a:avLst/>
          </a:prstGeom>
          <a:solidFill>
            <a:srgbClr val="EEE0D4"/>
          </a:solidFill>
          <a:ln>
            <a:solidFill>
              <a:srgbClr val="513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77"/>
            </a:endParaRPr>
          </a:p>
        </p:txBody>
      </p:sp>
      <p:pic>
        <p:nvPicPr>
          <p:cNvPr id="37" name="Graphic 36" descr="Lightbulb and gear with solid fill">
            <a:extLst>
              <a:ext uri="{FF2B5EF4-FFF2-40B4-BE49-F238E27FC236}">
                <a16:creationId xmlns:a16="http://schemas.microsoft.com/office/drawing/2014/main" id="{76DE5AB6-7A76-B7E3-0B8E-4640F4817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2657" y="2400300"/>
            <a:ext cx="914400" cy="914400"/>
          </a:xfrm>
          <a:prstGeom prst="rect">
            <a:avLst/>
          </a:prstGeom>
        </p:spPr>
      </p:pic>
      <p:pic>
        <p:nvPicPr>
          <p:cNvPr id="41" name="Graphic 40" descr="Flask with solid fill">
            <a:extLst>
              <a:ext uri="{FF2B5EF4-FFF2-40B4-BE49-F238E27FC236}">
                <a16:creationId xmlns:a16="http://schemas.microsoft.com/office/drawing/2014/main" id="{EED1DA1E-F948-B68C-01E0-400725DFD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7796" y="2326341"/>
            <a:ext cx="914400" cy="914400"/>
          </a:xfrm>
          <a:prstGeom prst="rect">
            <a:avLst/>
          </a:prstGeom>
        </p:spPr>
      </p:pic>
      <p:pic>
        <p:nvPicPr>
          <p:cNvPr id="43" name="Graphic 42" descr="Doctor female with solid fill">
            <a:extLst>
              <a:ext uri="{FF2B5EF4-FFF2-40B4-BE49-F238E27FC236}">
                <a16:creationId xmlns:a16="http://schemas.microsoft.com/office/drawing/2014/main" id="{8D04847F-CC28-F618-672A-0037C3C5D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48604" y="2381431"/>
            <a:ext cx="914400" cy="914400"/>
          </a:xfrm>
          <a:prstGeom prst="rect">
            <a:avLst/>
          </a:prstGeom>
        </p:spPr>
      </p:pic>
      <p:pic>
        <p:nvPicPr>
          <p:cNvPr id="45" name="Graphic 44" descr="Handshake with solid fill">
            <a:extLst>
              <a:ext uri="{FF2B5EF4-FFF2-40B4-BE49-F238E27FC236}">
                <a16:creationId xmlns:a16="http://schemas.microsoft.com/office/drawing/2014/main" id="{EBD66CFB-E8B5-4244-ECBB-1616491CB5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807113" y="2400300"/>
            <a:ext cx="914400" cy="914400"/>
          </a:xfrm>
          <a:prstGeom prst="rect">
            <a:avLst/>
          </a:prstGeom>
        </p:spPr>
      </p:pic>
      <p:sp>
        <p:nvSpPr>
          <p:cNvPr id="46" name="TextBox 9">
            <a:extLst>
              <a:ext uri="{FF2B5EF4-FFF2-40B4-BE49-F238E27FC236}">
                <a16:creationId xmlns:a16="http://schemas.microsoft.com/office/drawing/2014/main" id="{748EF7AC-F692-1E8F-BDE4-21F418F7F3AA}"/>
              </a:ext>
            </a:extLst>
          </p:cNvPr>
          <p:cNvSpPr txBox="1"/>
          <p:nvPr/>
        </p:nvSpPr>
        <p:spPr>
          <a:xfrm>
            <a:off x="1219201" y="5076231"/>
            <a:ext cx="274320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Mental health screening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upon arrival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Data disaggregation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Representation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epidemiological studies and clinical trials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13125"/>
              </a:solidFill>
              <a:effectLst/>
              <a:highlight>
                <a:srgbClr val="FFFF00"/>
              </a:highlight>
              <a:uLnTx/>
              <a:uFillTx/>
              <a:latin typeface="Raleway" pitchFamily="2" charset="77"/>
              <a:cs typeface="Times New Roman" panose="02020603050405020304" pitchFamily="18" charset="0"/>
            </a:endParaRPr>
          </a:p>
        </p:txBody>
      </p:sp>
      <p:sp>
        <p:nvSpPr>
          <p:cNvPr id="47" name="TextBox 9">
            <a:extLst>
              <a:ext uri="{FF2B5EF4-FFF2-40B4-BE49-F238E27FC236}">
                <a16:creationId xmlns:a16="http://schemas.microsoft.com/office/drawing/2014/main" id="{EC8DF7A9-D508-ADAD-E5A4-D1FCB6D0C50F}"/>
              </a:ext>
            </a:extLst>
          </p:cNvPr>
          <p:cNvSpPr txBox="1"/>
          <p:nvPr/>
        </p:nvSpPr>
        <p:spPr>
          <a:xfrm>
            <a:off x="4641411" y="5143500"/>
            <a:ext cx="4731189" cy="407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Access to trauma-informed, culturally-competent, and language-specific care by: 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Reducing barriers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for migrant clinical workers to practice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Peer mentor programs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IOM cultural mediators 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b="1" dirty="0">
                <a:solidFill>
                  <a:srgbClr val="513125"/>
                </a:solidFill>
                <a:latin typeface="Raleway" pitchFamily="2" charset="77"/>
                <a:cs typeface="Times New Roman" panose="02020603050405020304" pitchFamily="18" charset="0"/>
              </a:rPr>
              <a:t>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ender, cultural competence,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and discrimination training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Methodical placement of health centers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with range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digital and in-person programs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13125"/>
              </a:solidFill>
              <a:effectLst/>
              <a:uLnTx/>
              <a:uFillTx/>
              <a:latin typeface="Raleway" pitchFamily="2" charset="77"/>
              <a:cs typeface="Times New Roman" panose="02020603050405020304" pitchFamily="18" charset="0"/>
            </a:endParaRPr>
          </a:p>
        </p:txBody>
      </p:sp>
      <p:sp>
        <p:nvSpPr>
          <p:cNvPr id="49" name="TextBox 9">
            <a:extLst>
              <a:ext uri="{FF2B5EF4-FFF2-40B4-BE49-F238E27FC236}">
                <a16:creationId xmlns:a16="http://schemas.microsoft.com/office/drawing/2014/main" id="{D3D2D173-AF90-4D99-83FE-6D0B68BAFFF9}"/>
              </a:ext>
            </a:extLst>
          </p:cNvPr>
          <p:cNvSpPr txBox="1"/>
          <p:nvPr/>
        </p:nvSpPr>
        <p:spPr>
          <a:xfrm>
            <a:off x="10068257" y="5076231"/>
            <a:ext cx="274320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De-stigmatization campaign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against mental health conditions</a:t>
            </a:r>
            <a:endParaRPr lang="en-US" sz="2000" b="1" dirty="0">
              <a:solidFill>
                <a:srgbClr val="513125"/>
              </a:solidFill>
              <a:latin typeface="Raleway" pitchFamily="2" charset="77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Terminology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that shifts from crisis to opportunity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13125"/>
              </a:solidFill>
              <a:effectLst/>
              <a:uLnTx/>
              <a:uFillTx/>
              <a:latin typeface="Raleway" pitchFamily="2" charset="77"/>
              <a:cs typeface="Times New Roman" panose="02020603050405020304" pitchFamily="18" charset="0"/>
            </a:endParaRPr>
          </a:p>
        </p:txBody>
      </p:sp>
      <p:sp>
        <p:nvSpPr>
          <p:cNvPr id="50" name="TextBox 9">
            <a:extLst>
              <a:ext uri="{FF2B5EF4-FFF2-40B4-BE49-F238E27FC236}">
                <a16:creationId xmlns:a16="http://schemas.microsoft.com/office/drawing/2014/main" id="{3E9B5BD5-5F3C-91F3-E6AC-D16E0AE0C4F3}"/>
              </a:ext>
            </a:extLst>
          </p:cNvPr>
          <p:cNvSpPr txBox="1"/>
          <p:nvPr/>
        </p:nvSpPr>
        <p:spPr>
          <a:xfrm>
            <a:off x="13492663" y="5076231"/>
            <a:ext cx="3347538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Multi-disciplinary approach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Women seeking international protection-specific endpoints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 in existing programs </a:t>
            </a:r>
            <a:endParaRPr lang="en-US" sz="2000" dirty="0">
              <a:solidFill>
                <a:srgbClr val="513125"/>
              </a:solidFill>
              <a:latin typeface="Raleway" pitchFamily="2" charset="77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Integration of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 social and health care budgets: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Language programs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Sexual </a:t>
            </a:r>
            <a:r>
              <a:rPr lang="en-US" sz="2000" dirty="0">
                <a:solidFill>
                  <a:srgbClr val="513125"/>
                </a:solidFill>
                <a:latin typeface="Raleway" pitchFamily="2" charset="77"/>
                <a:cs typeface="Times New Roman" panose="02020603050405020304" pitchFamily="18" charset="0"/>
              </a:rPr>
              <a:t>&amp;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 reproductive health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Raleway" pitchFamily="2" charset="77"/>
                <a:cs typeface="Times New Roman" panose="02020603050405020304" pitchFamily="18" charset="0"/>
              </a:rPr>
              <a:t>Affordable, accessible childcare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13125"/>
              </a:solidFill>
              <a:effectLst/>
              <a:uLnTx/>
              <a:uFillTx/>
              <a:latin typeface="Raleway" pitchFamily="2" charset="77"/>
              <a:cs typeface="Times New Roman" panose="02020603050405020304" pitchFamily="18" charset="0"/>
            </a:endParaRPr>
          </a:p>
        </p:txBody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5FD1D1D4-B582-A873-C41A-B60493CACD86}"/>
              </a:ext>
            </a:extLst>
          </p:cNvPr>
          <p:cNvSpPr txBox="1"/>
          <p:nvPr/>
        </p:nvSpPr>
        <p:spPr>
          <a:xfrm>
            <a:off x="17297400" y="9201150"/>
            <a:ext cx="773608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Prata"/>
                <a:ea typeface="+mn-ea"/>
                <a:cs typeface="+mn-cs"/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DED7FE-846D-82E4-D700-39114AF517BE}"/>
              </a:ext>
            </a:extLst>
          </p:cNvPr>
          <p:cNvSpPr/>
          <p:nvPr/>
        </p:nvSpPr>
        <p:spPr>
          <a:xfrm>
            <a:off x="198637" y="78634"/>
            <a:ext cx="762000" cy="762000"/>
          </a:xfrm>
          <a:prstGeom prst="ellipse">
            <a:avLst/>
          </a:prstGeom>
          <a:solidFill>
            <a:srgbClr val="804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ADD9C9-48D0-F032-B02B-9B84657D6DC4}"/>
              </a:ext>
            </a:extLst>
          </p:cNvPr>
          <p:cNvSpPr txBox="1"/>
          <p:nvPr/>
        </p:nvSpPr>
        <p:spPr>
          <a:xfrm>
            <a:off x="1028700" y="933450"/>
            <a:ext cx="16872496" cy="819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804F3B"/>
                </a:solidFill>
                <a:latin typeface="Radley Bold"/>
              </a:rPr>
              <a:t>Policy Recommendations Summary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dley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23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8100"/>
            <a:ext cx="9050646" cy="10351008"/>
            <a:chOff x="0" y="0"/>
            <a:chExt cx="2095950" cy="2669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5950" cy="2669455"/>
            </a:xfrm>
            <a:custGeom>
              <a:avLst/>
              <a:gdLst/>
              <a:ahLst/>
              <a:cxnLst/>
              <a:rect l="l" t="t" r="r" b="b"/>
              <a:pathLst>
                <a:path w="2095950" h="2669455">
                  <a:moveTo>
                    <a:pt x="0" y="0"/>
                  </a:moveTo>
                  <a:lnTo>
                    <a:pt x="2095950" y="0"/>
                  </a:lnTo>
                  <a:lnTo>
                    <a:pt x="2095950" y="2669455"/>
                  </a:lnTo>
                  <a:lnTo>
                    <a:pt x="0" y="2669455"/>
                  </a:lnTo>
                  <a:close/>
                </a:path>
              </a:pathLst>
            </a:custGeom>
            <a:solidFill>
              <a:srgbClr val="CCA78A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11347" y="6096000"/>
            <a:ext cx="2931115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200" b="0" i="0" u="none" strike="noStrike" dirty="0">
                <a:solidFill>
                  <a:srgbClr val="0E101A"/>
                </a:solidFill>
                <a:effectLst/>
                <a:latin typeface="Raleway" pitchFamily="2" charset="77"/>
              </a:rPr>
              <a:t>Health intervention </a:t>
            </a:r>
            <a:r>
              <a:rPr lang="en-US" sz="2200" dirty="0">
                <a:solidFill>
                  <a:srgbClr val="0E101A"/>
                </a:solidFill>
                <a:latin typeface="Raleway" pitchFamily="2" charset="77"/>
              </a:rPr>
              <a:t>helped </a:t>
            </a:r>
            <a:r>
              <a:rPr lang="en-US" sz="2200" b="0" i="0" u="none" strike="noStrike" dirty="0">
                <a:solidFill>
                  <a:srgbClr val="0E101A"/>
                </a:solidFill>
                <a:effectLst/>
                <a:latin typeface="Raleway" pitchFamily="2" charset="77"/>
              </a:rPr>
              <a:t>“</a:t>
            </a:r>
            <a:r>
              <a:rPr lang="en-US" sz="2200" b="1" i="0" u="none" strike="noStrike" dirty="0">
                <a:solidFill>
                  <a:srgbClr val="0E101A"/>
                </a:solidFill>
                <a:effectLst/>
                <a:latin typeface="Raleway" pitchFamily="2" charset="77"/>
              </a:rPr>
              <a:t>locking my thoughts in a lock box and knowing that I have the key</a:t>
            </a:r>
            <a:r>
              <a:rPr lang="en-US" sz="2200" b="0" i="0" u="none" strike="noStrike" dirty="0">
                <a:solidFill>
                  <a:srgbClr val="0E101A"/>
                </a:solidFill>
                <a:effectLst/>
                <a:latin typeface="Raleway" pitchFamily="2" charset="77"/>
              </a:rPr>
              <a:t>. I can unlock the box if I want to.”  </a:t>
            </a:r>
          </a:p>
          <a:p>
            <a:endParaRPr lang="en-US" sz="2200" dirty="0">
              <a:solidFill>
                <a:srgbClr val="0E101A"/>
              </a:solidFill>
              <a:latin typeface="Raleway" pitchFamily="2" charset="77"/>
            </a:endParaRPr>
          </a:p>
          <a:p>
            <a:r>
              <a:rPr lang="en-US" sz="2200" b="0" i="0" u="none" strike="noStrike" dirty="0">
                <a:solidFill>
                  <a:srgbClr val="0E101A"/>
                </a:solidFill>
                <a:effectLst/>
                <a:latin typeface="Raleway" pitchFamily="2" charset="77"/>
              </a:rPr>
              <a:t>- Somali asylum seeker</a:t>
            </a:r>
            <a:r>
              <a:rPr lang="en-US" sz="2200" b="0" i="0" u="none" strike="noStrike" baseline="30000" dirty="0">
                <a:solidFill>
                  <a:srgbClr val="0E101A"/>
                </a:solidFill>
                <a:effectLst/>
                <a:latin typeface="Raleway" pitchFamily="2" charset="77"/>
              </a:rPr>
              <a:t>8</a:t>
            </a:r>
            <a:endParaRPr lang="en-US" sz="2200" spc="129" dirty="0">
              <a:solidFill>
                <a:srgbClr val="231F20"/>
              </a:solidFill>
              <a:latin typeface="Raleway" pitchFamily="2" charset="77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311938B2-6EA0-696F-FBAC-10239F25C24B}"/>
              </a:ext>
            </a:extLst>
          </p:cNvPr>
          <p:cNvGrpSpPr/>
          <p:nvPr/>
        </p:nvGrpSpPr>
        <p:grpSpPr>
          <a:xfrm>
            <a:off x="8076942" y="-38100"/>
            <a:ext cx="9050646" cy="10351008"/>
            <a:chOff x="0" y="0"/>
            <a:chExt cx="2095950" cy="2669455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7A67C596-BC4B-6F30-480D-B9F9DDE77085}"/>
                </a:ext>
              </a:extLst>
            </p:cNvPr>
            <p:cNvSpPr/>
            <p:nvPr/>
          </p:nvSpPr>
          <p:spPr>
            <a:xfrm>
              <a:off x="0" y="0"/>
              <a:ext cx="2095950" cy="2669455"/>
            </a:xfrm>
            <a:custGeom>
              <a:avLst/>
              <a:gdLst/>
              <a:ahLst/>
              <a:cxnLst/>
              <a:rect l="l" t="t" r="r" b="b"/>
              <a:pathLst>
                <a:path w="2095950" h="2669455">
                  <a:moveTo>
                    <a:pt x="0" y="0"/>
                  </a:moveTo>
                  <a:lnTo>
                    <a:pt x="2095950" y="0"/>
                  </a:lnTo>
                  <a:lnTo>
                    <a:pt x="2095950" y="2669455"/>
                  </a:lnTo>
                  <a:lnTo>
                    <a:pt x="0" y="2669455"/>
                  </a:lnTo>
                  <a:close/>
                </a:path>
              </a:pathLst>
            </a:custGeom>
            <a:solidFill>
              <a:srgbClr val="CCA78A"/>
            </a:solidFill>
            <a:ln>
              <a:noFill/>
            </a:ln>
          </p:spPr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2B77B48A-2E25-482B-06CB-0033A7E2C52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9">
            <a:extLst>
              <a:ext uri="{FF2B5EF4-FFF2-40B4-BE49-F238E27FC236}">
                <a16:creationId xmlns:a16="http://schemas.microsoft.com/office/drawing/2014/main" id="{3A8C530A-BDBC-8D47-20AA-B820E1FE2142}"/>
              </a:ext>
            </a:extLst>
          </p:cNvPr>
          <p:cNvSpPr txBox="1"/>
          <p:nvPr/>
        </p:nvSpPr>
        <p:spPr>
          <a:xfrm>
            <a:off x="5812515" y="656004"/>
            <a:ext cx="4179998" cy="372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200" spc="129" dirty="0">
                <a:solidFill>
                  <a:srgbClr val="231F20"/>
                </a:solidFill>
                <a:latin typeface="Raleway" pitchFamily="2" charset="77"/>
              </a:rPr>
              <a:t>There is hope for “the future about us and of our children. Think about the progress. </a:t>
            </a:r>
            <a:r>
              <a:rPr lang="en-US" sz="2200" b="1" spc="129" dirty="0">
                <a:solidFill>
                  <a:srgbClr val="231F20"/>
                </a:solidFill>
                <a:latin typeface="Raleway" pitchFamily="2" charset="77"/>
              </a:rPr>
              <a:t>The children being a doctor, an engineer having a bright life and a bright future</a:t>
            </a:r>
            <a:r>
              <a:rPr lang="en-US" sz="2200" spc="129" dirty="0">
                <a:solidFill>
                  <a:srgbClr val="231F20"/>
                </a:solidFill>
                <a:latin typeface="Raleway" pitchFamily="2" charset="77"/>
              </a:rPr>
              <a:t>. This makes us feel confident”</a:t>
            </a:r>
          </a:p>
          <a:p>
            <a:endParaRPr lang="en-US" sz="2200" spc="129" dirty="0">
              <a:solidFill>
                <a:srgbClr val="231F20"/>
              </a:solidFill>
              <a:latin typeface="Raleway" pitchFamily="2" charset="77"/>
            </a:endParaRPr>
          </a:p>
          <a:p>
            <a:r>
              <a:rPr lang="en-US" sz="2200" spc="129" dirty="0">
                <a:solidFill>
                  <a:srgbClr val="231F20"/>
                </a:solidFill>
                <a:latin typeface="Raleway" pitchFamily="2" charset="77"/>
              </a:rPr>
              <a:t>- Afghan asylum seeker in Greece</a:t>
            </a:r>
            <a:r>
              <a:rPr lang="en-US" sz="2200" spc="129" baseline="30000" dirty="0">
                <a:solidFill>
                  <a:srgbClr val="231F20"/>
                </a:solidFill>
                <a:latin typeface="Raleway" pitchFamily="2" charset="77"/>
              </a:rPr>
              <a:t>9</a:t>
            </a:r>
            <a:endParaRPr lang="en-US" sz="2200" dirty="0">
              <a:latin typeface="Raleway" pitchFamily="2" charset="77"/>
            </a:endParaRP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4A15EBE1-165F-2A17-B529-4ADD63B0E350}"/>
              </a:ext>
            </a:extLst>
          </p:cNvPr>
          <p:cNvGrpSpPr/>
          <p:nvPr/>
        </p:nvGrpSpPr>
        <p:grpSpPr>
          <a:xfrm>
            <a:off x="16740784" y="7703"/>
            <a:ext cx="1547216" cy="10287000"/>
            <a:chOff x="0" y="0"/>
            <a:chExt cx="523379" cy="3479800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EBEFE5C1-8CD6-FD8C-EFAA-D82AA8CBFFE4}"/>
                </a:ext>
              </a:extLst>
            </p:cNvPr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8C42FF37-B95B-03FF-2010-26F3A9F29C6A}"/>
              </a:ext>
            </a:extLst>
          </p:cNvPr>
          <p:cNvSpPr txBox="1"/>
          <p:nvPr/>
        </p:nvSpPr>
        <p:spPr>
          <a:xfrm>
            <a:off x="17127588" y="9201150"/>
            <a:ext cx="773608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804F3B"/>
                </a:solidFill>
                <a:latin typeface="Prata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Prata"/>
              <a:ea typeface="+mn-ea"/>
              <a:cs typeface="+mn-cs"/>
            </a:endParaRPr>
          </a:p>
        </p:txBody>
      </p:sp>
      <p:pic>
        <p:nvPicPr>
          <p:cNvPr id="28" name="Picture 27" descr="Sea of hands in the middle">
            <a:extLst>
              <a:ext uri="{FF2B5EF4-FFF2-40B4-BE49-F238E27FC236}">
                <a16:creationId xmlns:a16="http://schemas.microsoft.com/office/drawing/2014/main" id="{3506A967-B415-1368-AC25-28D82C830D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r="8225"/>
          <a:stretch/>
        </p:blipFill>
        <p:spPr>
          <a:xfrm>
            <a:off x="10379317" y="-38100"/>
            <a:ext cx="6361467" cy="5176539"/>
          </a:xfrm>
          <a:prstGeom prst="rect">
            <a:avLst/>
          </a:prstGeom>
        </p:spPr>
      </p:pic>
      <p:pic>
        <p:nvPicPr>
          <p:cNvPr id="30" name="Picture 29" descr="Multicultural girls hugging">
            <a:extLst>
              <a:ext uri="{FF2B5EF4-FFF2-40B4-BE49-F238E27FC236}">
                <a16:creationId xmlns:a16="http://schemas.microsoft.com/office/drawing/2014/main" id="{9C3800EF-5903-C686-3D79-277859213A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1"/>
          <a:stretch/>
        </p:blipFill>
        <p:spPr>
          <a:xfrm>
            <a:off x="0" y="-35552"/>
            <a:ext cx="5329507" cy="5186755"/>
          </a:xfrm>
          <a:prstGeom prst="rect">
            <a:avLst/>
          </a:prstGeom>
        </p:spPr>
      </p:pic>
      <p:pic>
        <p:nvPicPr>
          <p:cNvPr id="36" name="Picture 35" descr="Woman carrying vegetables">
            <a:extLst>
              <a:ext uri="{FF2B5EF4-FFF2-40B4-BE49-F238E27FC236}">
                <a16:creationId xmlns:a16="http://schemas.microsoft.com/office/drawing/2014/main" id="{6D0BC199-D453-B594-3687-8B1DCC9AE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32" y="5136080"/>
            <a:ext cx="7772400" cy="51834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699044" y="6096000"/>
            <a:ext cx="3760155" cy="236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200" dirty="0">
                <a:latin typeface="Raleway" pitchFamily="2" charset="77"/>
              </a:rPr>
              <a:t>“I want to do something, </a:t>
            </a:r>
            <a:r>
              <a:rPr lang="en-US" sz="2200" b="1" dirty="0">
                <a:latin typeface="Raleway" pitchFamily="2" charset="77"/>
              </a:rPr>
              <a:t>I want to give back to the people that have accepted me </a:t>
            </a:r>
            <a:r>
              <a:rPr lang="en-US" sz="2200" dirty="0">
                <a:latin typeface="Raleway" pitchFamily="2" charset="77"/>
              </a:rPr>
              <a:t>to their community in the first place.”</a:t>
            </a:r>
            <a:endParaRPr lang="en-US" sz="2200" spc="129" dirty="0">
              <a:solidFill>
                <a:srgbClr val="231F20"/>
              </a:solidFill>
              <a:latin typeface="Raleway" pitchFamily="2" charset="77"/>
            </a:endParaRPr>
          </a:p>
          <a:p>
            <a:endParaRPr lang="en-US" sz="2200" spc="129" dirty="0">
              <a:solidFill>
                <a:srgbClr val="231F20"/>
              </a:solidFill>
              <a:latin typeface="Raleway" pitchFamily="2" charset="77"/>
            </a:endParaRPr>
          </a:p>
          <a:p>
            <a:r>
              <a:rPr lang="en-US" sz="2200" dirty="0">
                <a:latin typeface="Raleway" pitchFamily="2" charset="77"/>
              </a:rPr>
              <a:t>- Asylum seeker in Ireland</a:t>
            </a:r>
            <a:r>
              <a:rPr lang="en-US" sz="2200" baseline="30000" dirty="0">
                <a:latin typeface="Raleway" pitchFamily="2" charset="77"/>
              </a:rPr>
              <a:t>10</a:t>
            </a:r>
            <a:endParaRPr lang="en-US" sz="2200" dirty="0">
              <a:latin typeface="Raleway" pitchFamily="2" charset="7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943100"/>
            <a:ext cx="15430500" cy="7571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1. European Commission. (May 2023). Statistics on Migration in Europe.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  <a:hlinkClick r:id="rId3"/>
              </a:rPr>
              <a:t>https://commission.europa.eu/strategy-and-policy/priorities-2019-2024/promoting-our-european-way-life/statistics-migration-europe_en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dirty="0">
              <a:solidFill>
                <a:srgbClr val="804F3B"/>
              </a:solidFill>
              <a:latin typeface="Raleway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2. IMF. (2023). World Economic Outlook Database: Nominal GDP Growth (Annual %). https://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www.imf.org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/external/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datamapper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/NGDP_RPCH@WEO/OEMDC/ADVEC/WEOWORLD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3. IMF. (2019) Macroeconomics of Ageing and Policy Implications.  https://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www.imf.org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/external/np/g20/pdf/2019/060519a.pdf.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srgbClr val="804F3B"/>
                </a:solidFill>
                <a:latin typeface="Raleway" pitchFamily="2" charset="77"/>
              </a:rPr>
              <a:t>4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. European Parliament. (January 2023). Europeans concerned by cost of living crisis and expect additional EU measures. https://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www.europarl.europa.eu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/news/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en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/press-room/20230109IPR65918/europeans-concerned-by-cost-of-living-crisis-and-expect-additional-eu-measures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5. European Commission. (2023). Communication from the Commission to the European Parliament and the Council - An EU Approach to Mental Health and Wellbeing. https://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health.ec.europa.eu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/system/files/2023-06/com_2023_298_1_act_en.pdf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6. IOM (2016) ‘2030 Agenda for Sustainable Development’, http://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unofficeny.iom.int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/2030-agenda-sustainable-development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7. IOM (2023). Women &amp; Girls on the move: a snapshot of available evidence.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  <a:hlinkClick r:id="rId4"/>
              </a:rPr>
              <a:t>https://www.migrationdataportal.org/sites/g/files/tmzbdl251/files/2023-03/GDI%20Briefs_Gender_Issue_09-03.pdf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dirty="0">
              <a:solidFill>
                <a:srgbClr val="804F3B"/>
              </a:solidFill>
              <a:latin typeface="Raleway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srgbClr val="804F3B"/>
                </a:solidFill>
                <a:latin typeface="Raleway" pitchFamily="2" charset="77"/>
              </a:rPr>
              <a:t>8. Robertson, C.L., Halcon, L., Hoffman, S.J. et al. Health Realization Community Coping Intervention for Somali Refugee Women. J Immigrant Minority Health 21, 1077–1084 (2019). https://</a:t>
            </a:r>
            <a:r>
              <a:rPr lang="en-US" sz="1300" dirty="0" err="1">
                <a:solidFill>
                  <a:srgbClr val="804F3B"/>
                </a:solidFill>
                <a:latin typeface="Raleway" pitchFamily="2" charset="77"/>
              </a:rPr>
              <a:t>doi.org</a:t>
            </a:r>
            <a:r>
              <a:rPr lang="en-US" sz="1300" dirty="0">
                <a:solidFill>
                  <a:srgbClr val="804F3B"/>
                </a:solidFill>
                <a:latin typeface="Raleway" pitchFamily="2" charset="77"/>
              </a:rPr>
              <a:t>/10.1007/s10903-018-0804-8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dirty="0">
              <a:solidFill>
                <a:srgbClr val="804F3B"/>
              </a:solidFill>
              <a:latin typeface="Raleway" pitchFamily="2" charset="77"/>
            </a:endParaRPr>
          </a:p>
          <a:p>
            <a:pPr>
              <a:spcBef>
                <a:spcPts val="600"/>
              </a:spcBef>
              <a:defRPr/>
            </a:pPr>
            <a:r>
              <a:rPr lang="en-US" sz="1300" dirty="0">
                <a:solidFill>
                  <a:srgbClr val="804F3B"/>
                </a:solidFill>
                <a:latin typeface="Raleway" pitchFamily="2" charset="77"/>
              </a:rPr>
              <a:t>9.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Braun-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Lewensohn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, O., Abu-Kaf, S., &amp; Al-Said, K. (2019). Women in refugee camps: which coping resources help them to adapt?. International journal of environmental research and public health, 16(20), 3990.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dirty="0">
              <a:solidFill>
                <a:srgbClr val="804F3B"/>
              </a:solidFill>
              <a:latin typeface="Raleway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10.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AkiDwA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 (2020a). Let’s talk: Mental health experiences of migrant women, Dublin: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AkiDwA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933450"/>
            <a:ext cx="6848808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dley Bold"/>
                <a:ea typeface="+mn-ea"/>
                <a:cs typeface="+mn-cs"/>
              </a:rPr>
              <a:t>References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740784" y="0"/>
            <a:ext cx="1547216" cy="10287000"/>
            <a:chOff x="0" y="0"/>
            <a:chExt cx="523379" cy="3479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7127588" y="9201150"/>
            <a:ext cx="773608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Prata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762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76500"/>
            <a:ext cx="1474581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dley"/>
                <a:ea typeface="+mn-ea"/>
                <a:cs typeface="+mn-cs"/>
              </a:rPr>
              <a:t>Graveyard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206520"/>
            <a:ext cx="6972300" cy="460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Allyson Zucker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740784" y="0"/>
            <a:ext cx="1547216" cy="10287000"/>
            <a:chOff x="0" y="0"/>
            <a:chExt cx="523379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6" name="TextBox 6"/>
          <p:cNvSpPr txBox="1"/>
          <p:nvPr/>
        </p:nvSpPr>
        <p:spPr>
          <a:xfrm rot="5400000">
            <a:off x="14842167" y="3137834"/>
            <a:ext cx="5392073" cy="295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European Initiative for Women’s Health</a:t>
            </a:r>
          </a:p>
        </p:txBody>
      </p:sp>
      <p:sp>
        <p:nvSpPr>
          <p:cNvPr id="7" name="TextBox 7"/>
          <p:cNvSpPr txBox="1"/>
          <p:nvPr/>
        </p:nvSpPr>
        <p:spPr>
          <a:xfrm rot="5400000">
            <a:off x="16399230" y="8410570"/>
            <a:ext cx="2277949" cy="29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Webinar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9206520"/>
            <a:ext cx="5913783" cy="46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2023 Sep 12</a:t>
            </a:r>
          </a:p>
        </p:txBody>
      </p:sp>
    </p:spTree>
    <p:extLst>
      <p:ext uri="{BB962C8B-B14F-4D97-AF65-F5344CB8AC3E}">
        <p14:creationId xmlns:p14="http://schemas.microsoft.com/office/powerpoint/2010/main" val="118271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33450"/>
            <a:ext cx="6848808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dley Bold"/>
                <a:ea typeface="+mn-ea"/>
                <a:cs typeface="+mn-cs"/>
              </a:rPr>
              <a:t>Why Now?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740784" y="0"/>
            <a:ext cx="1547216" cy="10287000"/>
            <a:chOff x="0" y="0"/>
            <a:chExt cx="523379" cy="3479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7127588" y="9201150"/>
            <a:ext cx="773608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804F3B"/>
                </a:solidFill>
                <a:latin typeface="Prata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Prata"/>
              <a:ea typeface="+mn-ea"/>
              <a:cs typeface="+mn-cs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71628CF1-370E-67A0-EDBF-506E9F9418C2}"/>
              </a:ext>
            </a:extLst>
          </p:cNvPr>
          <p:cNvSpPr txBox="1"/>
          <p:nvPr/>
        </p:nvSpPr>
        <p:spPr>
          <a:xfrm>
            <a:off x="1028700" y="5311374"/>
            <a:ext cx="3761659" cy="1358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99" b="0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Mass Migration due to Anthropogenic and  Natural Disasters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238823C3-B411-18E5-33B6-3136DDC8FAFA}"/>
              </a:ext>
            </a:extLst>
          </p:cNvPr>
          <p:cNvSpPr txBox="1"/>
          <p:nvPr/>
        </p:nvSpPr>
        <p:spPr>
          <a:xfrm>
            <a:off x="1016407" y="6896100"/>
            <a:ext cx="3773952" cy="274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In 2015, Europe declared a migration crisis and the numbers continue to rise.</a:t>
            </a:r>
          </a:p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99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962,200 applications were lodged in the EU in 2022, an increase of 52% in comparison to 2021</a:t>
            </a:r>
            <a:r>
              <a:rPr lang="en-US" sz="1899" dirty="0">
                <a:solidFill>
                  <a:srgbClr val="804F3B"/>
                </a:solidFill>
                <a:latin typeface="Raleway" pitchFamily="2" charset="77"/>
              </a:rPr>
              <a:t>.</a:t>
            </a:r>
            <a:r>
              <a:rPr lang="en-US" sz="1899" baseline="30000" dirty="0">
                <a:solidFill>
                  <a:srgbClr val="804F3B"/>
                </a:solidFill>
                <a:latin typeface="Raleway" pitchFamily="2" charset="77"/>
              </a:rPr>
              <a:t>1</a:t>
            </a:r>
            <a:r>
              <a:rPr lang="en-US" sz="1899" dirty="0">
                <a:solidFill>
                  <a:srgbClr val="804F3B"/>
                </a:solidFill>
                <a:latin typeface="Raleway" pitchFamily="2" charset="77"/>
              </a:rPr>
              <a:t> </a:t>
            </a:r>
            <a:endParaRPr kumimoji="0" lang="en-US" sz="1899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138C25B9-1A60-2EA4-1639-F402717B8AFD}"/>
              </a:ext>
            </a:extLst>
          </p:cNvPr>
          <p:cNvSpPr txBox="1"/>
          <p:nvPr/>
        </p:nvSpPr>
        <p:spPr>
          <a:xfrm>
            <a:off x="5176274" y="6290036"/>
            <a:ext cx="3772057" cy="318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GDP growth is slower in the EU than other regions of the world.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2,3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The rising cost of living is the most pressing worry for 93% of Europeans.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The migrant community can contribute to economic growth when given the resources. 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EEC9AFD0-BB10-AF8E-9FCB-736410030E89}"/>
              </a:ext>
            </a:extLst>
          </p:cNvPr>
          <p:cNvSpPr txBox="1"/>
          <p:nvPr/>
        </p:nvSpPr>
        <p:spPr>
          <a:xfrm>
            <a:off x="9334247" y="6290036"/>
            <a:ext cx="3772057" cy="350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Examples include: </a:t>
            </a:r>
          </a:p>
          <a:p>
            <a:pPr marL="285750" marR="0" lvl="0" indent="-28575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The European Commission has launched a comprehensive approach to mental health.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“Health &amp; wellbeing” and “Gender Equality” are two of the UN’s Sustainable Development Goals.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The IOM launched a 2030 Agenda to ”leave no migrant behind”.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4F3B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B75A4034-383C-B9A8-3EE4-1C173B18E181}"/>
              </a:ext>
            </a:extLst>
          </p:cNvPr>
          <p:cNvSpPr txBox="1"/>
          <p:nvPr/>
        </p:nvSpPr>
        <p:spPr>
          <a:xfrm>
            <a:off x="13492220" y="6290036"/>
            <a:ext cx="3217780" cy="350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Migrant women face additional barriers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 to access care, including: </a:t>
            </a:r>
          </a:p>
          <a:p>
            <a:pPr marL="285750" marR="0" lvl="0" indent="-28575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Language</a:t>
            </a:r>
          </a:p>
          <a:p>
            <a:pPr marL="285750" marR="0" lvl="0" indent="-28575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Cultural stigma</a:t>
            </a:r>
          </a:p>
          <a:p>
            <a:pPr marL="285750" marR="0" lvl="0" indent="-28575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Economic dependence</a:t>
            </a:r>
          </a:p>
          <a:p>
            <a:pPr marL="285750" marR="0" lvl="0" indent="-28575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Labour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 discrimination</a:t>
            </a:r>
          </a:p>
          <a:p>
            <a:pPr marL="285750" marR="0" lvl="0" indent="-28575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Lower education in country of origin</a:t>
            </a:r>
          </a:p>
          <a:p>
            <a:pPr marL="285750" marR="0" lvl="0" indent="-28575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Health status</a:t>
            </a:r>
          </a:p>
          <a:p>
            <a:pPr marL="285750" marR="0" lvl="0" indent="-28575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Etc.</a:t>
            </a:r>
          </a:p>
        </p:txBody>
      </p:sp>
      <p:grpSp>
        <p:nvGrpSpPr>
          <p:cNvPr id="24" name="Group 18">
            <a:extLst>
              <a:ext uri="{FF2B5EF4-FFF2-40B4-BE49-F238E27FC236}">
                <a16:creationId xmlns:a16="http://schemas.microsoft.com/office/drawing/2014/main" id="{C60A022A-112F-5136-1A13-EB0829A0A82C}"/>
              </a:ext>
            </a:extLst>
          </p:cNvPr>
          <p:cNvGrpSpPr/>
          <p:nvPr/>
        </p:nvGrpSpPr>
        <p:grpSpPr>
          <a:xfrm>
            <a:off x="1028700" y="3182822"/>
            <a:ext cx="8824332" cy="1669217"/>
            <a:chOff x="0" y="0"/>
            <a:chExt cx="4058845" cy="767774"/>
          </a:xfrm>
        </p:grpSpPr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032C96F-263F-8C90-1FE8-CCDBC7685A2C}"/>
                </a:ext>
              </a:extLst>
            </p:cNvPr>
            <p:cNvSpPr/>
            <p:nvPr/>
          </p:nvSpPr>
          <p:spPr>
            <a:xfrm>
              <a:off x="0" y="0"/>
              <a:ext cx="4058845" cy="767774"/>
            </a:xfrm>
            <a:custGeom>
              <a:avLst/>
              <a:gdLst/>
              <a:ahLst/>
              <a:cxnLst/>
              <a:rect l="l" t="t" r="r" b="b"/>
              <a:pathLst>
                <a:path w="4058845" h="767774">
                  <a:moveTo>
                    <a:pt x="0" y="0"/>
                  </a:moveTo>
                  <a:lnTo>
                    <a:pt x="4058845" y="0"/>
                  </a:lnTo>
                  <a:lnTo>
                    <a:pt x="4058845" y="767774"/>
                  </a:lnTo>
                  <a:lnTo>
                    <a:pt x="0" y="7677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2C30"/>
              </a:solidFill>
            </a:ln>
          </p:spPr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1A9D474D-15B9-0C51-71E6-EE326145D2D8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1">
            <a:extLst>
              <a:ext uri="{FF2B5EF4-FFF2-40B4-BE49-F238E27FC236}">
                <a16:creationId xmlns:a16="http://schemas.microsoft.com/office/drawing/2014/main" id="{CD9195E7-AE1A-D7D7-9ABB-180FD6FB0450}"/>
              </a:ext>
            </a:extLst>
          </p:cNvPr>
          <p:cNvGrpSpPr/>
          <p:nvPr/>
        </p:nvGrpSpPr>
        <p:grpSpPr>
          <a:xfrm>
            <a:off x="11042179" y="2847338"/>
            <a:ext cx="6217121" cy="2223000"/>
            <a:chOff x="0" y="0"/>
            <a:chExt cx="2859631" cy="1022492"/>
          </a:xfrm>
        </p:grpSpPr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628329E-9289-93F9-5FB1-A79471508515}"/>
                </a:ext>
              </a:extLst>
            </p:cNvPr>
            <p:cNvSpPr/>
            <p:nvPr/>
          </p:nvSpPr>
          <p:spPr>
            <a:xfrm>
              <a:off x="0" y="0"/>
              <a:ext cx="2859631" cy="1022492"/>
            </a:xfrm>
            <a:custGeom>
              <a:avLst/>
              <a:gdLst/>
              <a:ahLst/>
              <a:cxnLst/>
              <a:rect l="l" t="t" r="r" b="b"/>
              <a:pathLst>
                <a:path w="2859631" h="1022492">
                  <a:moveTo>
                    <a:pt x="0" y="0"/>
                  </a:moveTo>
                  <a:lnTo>
                    <a:pt x="2859631" y="0"/>
                  </a:lnTo>
                  <a:lnTo>
                    <a:pt x="2859631" y="1022492"/>
                  </a:lnTo>
                  <a:lnTo>
                    <a:pt x="0" y="10224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2C30"/>
              </a:solidFill>
            </a:ln>
          </p:spPr>
        </p:sp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id="{C3877308-11F5-74FA-D083-8871162F9958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TextBox 4">
            <a:extLst>
              <a:ext uri="{FF2B5EF4-FFF2-40B4-BE49-F238E27FC236}">
                <a16:creationId xmlns:a16="http://schemas.microsoft.com/office/drawing/2014/main" id="{935F1FF6-0E56-454B-6C75-D819531B4F62}"/>
              </a:ext>
            </a:extLst>
          </p:cNvPr>
          <p:cNvSpPr txBox="1"/>
          <p:nvPr/>
        </p:nvSpPr>
        <p:spPr>
          <a:xfrm>
            <a:off x="9334247" y="5311374"/>
            <a:ext cx="3772057" cy="896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99" b="0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Current EU Focus on Mental Health</a:t>
            </a: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301033E9-ECFB-55C5-185C-433B6F813853}"/>
              </a:ext>
            </a:extLst>
          </p:cNvPr>
          <p:cNvSpPr txBox="1"/>
          <p:nvPr/>
        </p:nvSpPr>
        <p:spPr>
          <a:xfrm>
            <a:off x="5176274" y="5311374"/>
            <a:ext cx="3761659" cy="435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99" b="0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Economic Stagnation</a:t>
            </a:r>
          </a:p>
        </p:txBody>
      </p:sp>
      <p:sp>
        <p:nvSpPr>
          <p:cNvPr id="40" name="TextBox 4">
            <a:extLst>
              <a:ext uri="{FF2B5EF4-FFF2-40B4-BE49-F238E27FC236}">
                <a16:creationId xmlns:a16="http://schemas.microsoft.com/office/drawing/2014/main" id="{BC66F621-B9BE-7517-68A7-69F362E51CE1}"/>
              </a:ext>
            </a:extLst>
          </p:cNvPr>
          <p:cNvSpPr txBox="1"/>
          <p:nvPr/>
        </p:nvSpPr>
        <p:spPr>
          <a:xfrm>
            <a:off x="13492220" y="5287802"/>
            <a:ext cx="3761659" cy="435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99" b="0" i="0" u="none" strike="noStrike" kern="1200" cap="none" spc="14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Additional Barriers</a:t>
            </a:r>
          </a:p>
        </p:txBody>
      </p:sp>
      <p:pic>
        <p:nvPicPr>
          <p:cNvPr id="17410" name="Picture 2" descr="Migration Crisis is a Trial by Fire for All of Europe - ICDS">
            <a:extLst>
              <a:ext uri="{FF2B5EF4-FFF2-40B4-BE49-F238E27FC236}">
                <a16:creationId xmlns:a16="http://schemas.microsoft.com/office/drawing/2014/main" id="{C19C3E3B-7B7B-363F-C84B-B149E96C3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28" y="2822720"/>
            <a:ext cx="2714020" cy="18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Negatively declining and failing graph illustration, graphs HD phone  wallpaper | Pxfuel">
            <a:extLst>
              <a:ext uri="{FF2B5EF4-FFF2-40B4-BE49-F238E27FC236}">
                <a16:creationId xmlns:a16="http://schemas.microsoft.com/office/drawing/2014/main" id="{D8BB53B2-47C6-2381-BD07-BF77596C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44" y="2701339"/>
            <a:ext cx="1913108" cy="19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ABF423F-E492-EBE8-B79C-9B703C89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05" y="2785213"/>
            <a:ext cx="1960453" cy="13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eaking down barriers and entering industries | New Scientist">
            <a:extLst>
              <a:ext uri="{FF2B5EF4-FFF2-40B4-BE49-F238E27FC236}">
                <a16:creationId xmlns:a16="http://schemas.microsoft.com/office/drawing/2014/main" id="{49454899-3749-E654-C1AD-ED6B24CE1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600" y="2505368"/>
            <a:ext cx="30734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OM UN Migration Logo PNG vector in SVG, PDF, AI, CDR format">
            <a:extLst>
              <a:ext uri="{FF2B5EF4-FFF2-40B4-BE49-F238E27FC236}">
                <a16:creationId xmlns:a16="http://schemas.microsoft.com/office/drawing/2014/main" id="{6B310185-A5EC-3546-3450-1D9FCB726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5" b="16589"/>
          <a:stretch/>
        </p:blipFill>
        <p:spPr bwMode="auto">
          <a:xfrm>
            <a:off x="10316951" y="3909785"/>
            <a:ext cx="1806648" cy="94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stainable Development Goals - Wikipedia">
            <a:extLst>
              <a:ext uri="{FF2B5EF4-FFF2-40B4-BE49-F238E27FC236}">
                <a16:creationId xmlns:a16="http://schemas.microsoft.com/office/drawing/2014/main" id="{D117124F-C5C6-2AC1-2DA8-1074413D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876" y="2163483"/>
            <a:ext cx="1711325" cy="136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E05E6E1-19DF-AC22-4BA4-05D48C3380FF}"/>
              </a:ext>
            </a:extLst>
          </p:cNvPr>
          <p:cNvSpPr/>
          <p:nvPr/>
        </p:nvSpPr>
        <p:spPr>
          <a:xfrm>
            <a:off x="198637" y="78634"/>
            <a:ext cx="762000" cy="762000"/>
          </a:xfrm>
          <a:prstGeom prst="ellipse">
            <a:avLst/>
          </a:prstGeom>
          <a:solidFill>
            <a:srgbClr val="804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Raleway" pitchFamily="2" charset="77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5427D3-EB6E-1D00-1369-4A67661CA4A1}"/>
              </a:ext>
            </a:extLst>
          </p:cNvPr>
          <p:cNvSpPr/>
          <p:nvPr/>
        </p:nvSpPr>
        <p:spPr>
          <a:xfrm>
            <a:off x="7315200" y="495300"/>
            <a:ext cx="5181600" cy="23520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Just headings for presentation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As we’ve already discussed, prevalence for different conditions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Expression, treatment, and access points to health care is different</a:t>
            </a:r>
          </a:p>
        </p:txBody>
      </p:sp>
    </p:spTree>
    <p:extLst>
      <p:ext uri="{BB962C8B-B14F-4D97-AF65-F5344CB8AC3E}">
        <p14:creationId xmlns:p14="http://schemas.microsoft.com/office/powerpoint/2010/main" val="338821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71748" y="1215214"/>
            <a:ext cx="12992100" cy="788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Policy Recommendations Summary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D59E96-C78F-FD83-0E93-7B7DD2A13941}"/>
              </a:ext>
            </a:extLst>
          </p:cNvPr>
          <p:cNvSpPr/>
          <p:nvPr/>
        </p:nvSpPr>
        <p:spPr>
          <a:xfrm>
            <a:off x="1028699" y="2857500"/>
            <a:ext cx="3086101" cy="2133600"/>
          </a:xfrm>
          <a:prstGeom prst="rect">
            <a:avLst/>
          </a:prstGeom>
          <a:solidFill>
            <a:srgbClr val="5131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F366BA-17A5-F841-AAE4-E8229372638D}"/>
              </a:ext>
            </a:extLst>
          </p:cNvPr>
          <p:cNvSpPr/>
          <p:nvPr/>
        </p:nvSpPr>
        <p:spPr>
          <a:xfrm>
            <a:off x="4453104" y="2857500"/>
            <a:ext cx="5105400" cy="2133600"/>
          </a:xfrm>
          <a:prstGeom prst="rect">
            <a:avLst/>
          </a:prstGeom>
          <a:solidFill>
            <a:srgbClr val="804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868B3B-9252-89EC-9E1D-EFF999516A59}"/>
              </a:ext>
            </a:extLst>
          </p:cNvPr>
          <p:cNvSpPr/>
          <p:nvPr/>
        </p:nvSpPr>
        <p:spPr>
          <a:xfrm>
            <a:off x="9896808" y="2857500"/>
            <a:ext cx="3086101" cy="2133600"/>
          </a:xfrm>
          <a:prstGeom prst="rect">
            <a:avLst/>
          </a:prstGeom>
          <a:solidFill>
            <a:srgbClr val="CDA1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154EB0-E132-8B22-5F34-84FFAF41C108}"/>
              </a:ext>
            </a:extLst>
          </p:cNvPr>
          <p:cNvSpPr/>
          <p:nvPr/>
        </p:nvSpPr>
        <p:spPr>
          <a:xfrm>
            <a:off x="13347756" y="2857500"/>
            <a:ext cx="3747586" cy="2133600"/>
          </a:xfrm>
          <a:prstGeom prst="rect">
            <a:avLst/>
          </a:prstGeom>
          <a:solidFill>
            <a:srgbClr val="E7C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4EA86-5E88-4D62-632C-0CBB446293FB}"/>
              </a:ext>
            </a:extLst>
          </p:cNvPr>
          <p:cNvSpPr txBox="1"/>
          <p:nvPr/>
        </p:nvSpPr>
        <p:spPr>
          <a:xfrm>
            <a:off x="1733549" y="38203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R&amp;D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108F63-D26A-68C8-A372-D050440ABFB0}"/>
              </a:ext>
            </a:extLst>
          </p:cNvPr>
          <p:cNvSpPr txBox="1"/>
          <p:nvPr/>
        </p:nvSpPr>
        <p:spPr>
          <a:xfrm>
            <a:off x="4831729" y="3820300"/>
            <a:ext cx="43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7101C0-89F2-73DB-9CED-BECAD405A864}"/>
              </a:ext>
            </a:extLst>
          </p:cNvPr>
          <p:cNvSpPr txBox="1"/>
          <p:nvPr/>
        </p:nvSpPr>
        <p:spPr>
          <a:xfrm>
            <a:off x="9954936" y="3820300"/>
            <a:ext cx="296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1BF4F0-6D33-AFA7-1C24-A85AF6969E19}"/>
              </a:ext>
            </a:extLst>
          </p:cNvPr>
          <p:cNvSpPr txBox="1"/>
          <p:nvPr/>
        </p:nvSpPr>
        <p:spPr>
          <a:xfrm>
            <a:off x="13405882" y="3543300"/>
            <a:ext cx="360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Cross-Sector Coordination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A64513-5136-121C-B61B-543240879D83}"/>
              </a:ext>
            </a:extLst>
          </p:cNvPr>
          <p:cNvSpPr/>
          <p:nvPr/>
        </p:nvSpPr>
        <p:spPr>
          <a:xfrm>
            <a:off x="1028698" y="2857500"/>
            <a:ext cx="3086101" cy="6934200"/>
          </a:xfrm>
          <a:prstGeom prst="rect">
            <a:avLst/>
          </a:prstGeom>
          <a:noFill/>
          <a:ln>
            <a:solidFill>
              <a:srgbClr val="513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146986-7BDD-E185-09EC-C9851A33AA50}"/>
              </a:ext>
            </a:extLst>
          </p:cNvPr>
          <p:cNvSpPr/>
          <p:nvPr/>
        </p:nvSpPr>
        <p:spPr>
          <a:xfrm>
            <a:off x="4457699" y="2857500"/>
            <a:ext cx="5100805" cy="6934200"/>
          </a:xfrm>
          <a:prstGeom prst="rect">
            <a:avLst/>
          </a:prstGeom>
          <a:noFill/>
          <a:ln>
            <a:solidFill>
              <a:srgbClr val="804F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656852-F1BF-763F-07A1-0C7CB35F8B87}"/>
              </a:ext>
            </a:extLst>
          </p:cNvPr>
          <p:cNvSpPr/>
          <p:nvPr/>
        </p:nvSpPr>
        <p:spPr>
          <a:xfrm>
            <a:off x="9896807" y="2857500"/>
            <a:ext cx="3086101" cy="6934200"/>
          </a:xfrm>
          <a:prstGeom prst="rect">
            <a:avLst/>
          </a:prstGeom>
          <a:noFill/>
          <a:ln>
            <a:solidFill>
              <a:srgbClr val="CDA1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EDEEA9-ADF8-1C5D-ABA7-6398C0DF2F76}"/>
              </a:ext>
            </a:extLst>
          </p:cNvPr>
          <p:cNvSpPr/>
          <p:nvPr/>
        </p:nvSpPr>
        <p:spPr>
          <a:xfrm>
            <a:off x="13321214" y="2857500"/>
            <a:ext cx="3747586" cy="6934200"/>
          </a:xfrm>
          <a:prstGeom prst="rect">
            <a:avLst/>
          </a:prstGeom>
          <a:noFill/>
          <a:ln>
            <a:solidFill>
              <a:srgbClr val="E7C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BEFD572-E7F8-5E60-571A-2FF38BDAA9F2}"/>
              </a:ext>
            </a:extLst>
          </p:cNvPr>
          <p:cNvSpPr/>
          <p:nvPr/>
        </p:nvSpPr>
        <p:spPr>
          <a:xfrm>
            <a:off x="6396204" y="2247900"/>
            <a:ext cx="1219200" cy="1219200"/>
          </a:xfrm>
          <a:prstGeom prst="ellipse">
            <a:avLst/>
          </a:prstGeom>
          <a:solidFill>
            <a:srgbClr val="EEE0D4"/>
          </a:solidFill>
          <a:ln>
            <a:solidFill>
              <a:srgbClr val="804F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F29D38-E882-07E9-B435-4CB5D432D212}"/>
              </a:ext>
            </a:extLst>
          </p:cNvPr>
          <p:cNvSpPr/>
          <p:nvPr/>
        </p:nvSpPr>
        <p:spPr>
          <a:xfrm>
            <a:off x="10830259" y="2247900"/>
            <a:ext cx="1219200" cy="1219200"/>
          </a:xfrm>
          <a:prstGeom prst="ellipse">
            <a:avLst/>
          </a:prstGeom>
          <a:solidFill>
            <a:srgbClr val="EEE0D4"/>
          </a:solidFill>
          <a:ln>
            <a:solidFill>
              <a:srgbClr val="CDA1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824E2E7-9B5D-8CB1-D21F-E589780BDE95}"/>
              </a:ext>
            </a:extLst>
          </p:cNvPr>
          <p:cNvSpPr/>
          <p:nvPr/>
        </p:nvSpPr>
        <p:spPr>
          <a:xfrm>
            <a:off x="14654714" y="2247900"/>
            <a:ext cx="1219200" cy="1219200"/>
          </a:xfrm>
          <a:prstGeom prst="ellipse">
            <a:avLst/>
          </a:prstGeom>
          <a:solidFill>
            <a:srgbClr val="EEE0D4"/>
          </a:solidFill>
          <a:ln>
            <a:solidFill>
              <a:srgbClr val="E7C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608C914-BD55-B04D-C5E5-665D844BB0CA}"/>
              </a:ext>
            </a:extLst>
          </p:cNvPr>
          <p:cNvSpPr/>
          <p:nvPr/>
        </p:nvSpPr>
        <p:spPr>
          <a:xfrm>
            <a:off x="1962149" y="2247900"/>
            <a:ext cx="1219200" cy="1219200"/>
          </a:xfrm>
          <a:prstGeom prst="ellipse">
            <a:avLst/>
          </a:prstGeom>
          <a:solidFill>
            <a:srgbClr val="EEE0D4"/>
          </a:solidFill>
          <a:ln>
            <a:solidFill>
              <a:srgbClr val="513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 descr="Lightbulb and gear with solid fill">
            <a:extLst>
              <a:ext uri="{FF2B5EF4-FFF2-40B4-BE49-F238E27FC236}">
                <a16:creationId xmlns:a16="http://schemas.microsoft.com/office/drawing/2014/main" id="{76DE5AB6-7A76-B7E3-0B8E-4640F4817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2657" y="2400300"/>
            <a:ext cx="914400" cy="914400"/>
          </a:xfrm>
          <a:prstGeom prst="rect">
            <a:avLst/>
          </a:prstGeom>
        </p:spPr>
      </p:pic>
      <p:pic>
        <p:nvPicPr>
          <p:cNvPr id="41" name="Graphic 40" descr="Flask with solid fill">
            <a:extLst>
              <a:ext uri="{FF2B5EF4-FFF2-40B4-BE49-F238E27FC236}">
                <a16:creationId xmlns:a16="http://schemas.microsoft.com/office/drawing/2014/main" id="{EED1DA1E-F948-B68C-01E0-400725DFD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7796" y="2326341"/>
            <a:ext cx="914400" cy="914400"/>
          </a:xfrm>
          <a:prstGeom prst="rect">
            <a:avLst/>
          </a:prstGeom>
        </p:spPr>
      </p:pic>
      <p:pic>
        <p:nvPicPr>
          <p:cNvPr id="43" name="Graphic 42" descr="Doctor female with solid fill">
            <a:extLst>
              <a:ext uri="{FF2B5EF4-FFF2-40B4-BE49-F238E27FC236}">
                <a16:creationId xmlns:a16="http://schemas.microsoft.com/office/drawing/2014/main" id="{8D04847F-CC28-F618-672A-0037C3C5D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48604" y="2381431"/>
            <a:ext cx="914400" cy="914400"/>
          </a:xfrm>
          <a:prstGeom prst="rect">
            <a:avLst/>
          </a:prstGeom>
        </p:spPr>
      </p:pic>
      <p:pic>
        <p:nvPicPr>
          <p:cNvPr id="45" name="Graphic 44" descr="Handshake with solid fill">
            <a:extLst>
              <a:ext uri="{FF2B5EF4-FFF2-40B4-BE49-F238E27FC236}">
                <a16:creationId xmlns:a16="http://schemas.microsoft.com/office/drawing/2014/main" id="{EBD66CFB-E8B5-4244-ECBB-1616491CB5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807113" y="2400300"/>
            <a:ext cx="914400" cy="914400"/>
          </a:xfrm>
          <a:prstGeom prst="rect">
            <a:avLst/>
          </a:prstGeom>
        </p:spPr>
      </p:pic>
      <p:sp>
        <p:nvSpPr>
          <p:cNvPr id="46" name="TextBox 9">
            <a:extLst>
              <a:ext uri="{FF2B5EF4-FFF2-40B4-BE49-F238E27FC236}">
                <a16:creationId xmlns:a16="http://schemas.microsoft.com/office/drawing/2014/main" id="{748EF7AC-F692-1E8F-BDE4-21F418F7F3AA}"/>
              </a:ext>
            </a:extLst>
          </p:cNvPr>
          <p:cNvSpPr txBox="1"/>
          <p:nvPr/>
        </p:nvSpPr>
        <p:spPr>
          <a:xfrm>
            <a:off x="1219201" y="5076231"/>
            <a:ext cx="2743200" cy="2292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mental health screening </a:t>
            </a: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arrival</a:t>
            </a:r>
          </a:p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Disaggregate </a:t>
            </a: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131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representation in </a:t>
            </a: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epidemiological studies and clinical trials </a:t>
            </a: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 informed consent and compensation)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13125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9">
            <a:extLst>
              <a:ext uri="{FF2B5EF4-FFF2-40B4-BE49-F238E27FC236}">
                <a16:creationId xmlns:a16="http://schemas.microsoft.com/office/drawing/2014/main" id="{EC8DF7A9-D508-ADAD-E5A4-D1FCB6D0C50F}"/>
              </a:ext>
            </a:extLst>
          </p:cNvPr>
          <p:cNvSpPr txBox="1"/>
          <p:nvPr/>
        </p:nvSpPr>
        <p:spPr>
          <a:xfrm>
            <a:off x="4641411" y="5143500"/>
            <a:ext cx="4731189" cy="4347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access to trauma-informed, culturally-competent, and language-specific care </a:t>
            </a: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</a:t>
            </a:r>
          </a:p>
          <a:p>
            <a:pPr marL="800100" lvl="2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focus group to understand </a:t>
            </a: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qualifications of migrants from their region of origin</a:t>
            </a: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131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educe barriers for foreign clinical workers to practice</a:t>
            </a:r>
            <a:endParaRPr lang="en-US" dirty="0">
              <a:solidFill>
                <a:srgbClr val="5131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 </a:t>
            </a: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 mentor programs</a:t>
            </a:r>
          </a:p>
          <a:p>
            <a:pPr marL="800100" lvl="2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in </a:t>
            </a: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IOM cultural mediators </a:t>
            </a:r>
          </a:p>
          <a:p>
            <a:pPr marL="800100" lvl="2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 health care professionals in </a:t>
            </a: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 and cultural competence</a:t>
            </a: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impact of discrimination </a:t>
            </a:r>
          </a:p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Designate </a:t>
            </a: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center near immigration office </a:t>
            </a: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range of </a:t>
            </a: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and in-person programs</a:t>
            </a: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including programs for adolescents</a:t>
            </a:r>
          </a:p>
        </p:txBody>
      </p:sp>
      <p:sp>
        <p:nvSpPr>
          <p:cNvPr id="49" name="TextBox 9">
            <a:extLst>
              <a:ext uri="{FF2B5EF4-FFF2-40B4-BE49-F238E27FC236}">
                <a16:creationId xmlns:a16="http://schemas.microsoft.com/office/drawing/2014/main" id="{D3D2D173-AF90-4D99-83FE-6D0B68BAFFF9}"/>
              </a:ext>
            </a:extLst>
          </p:cNvPr>
          <p:cNvSpPr txBox="1"/>
          <p:nvPr/>
        </p:nvSpPr>
        <p:spPr>
          <a:xfrm>
            <a:off x="10068257" y="5076231"/>
            <a:ext cx="2743200" cy="3123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De-stigmatization campaign </a:t>
            </a: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women and men (due to economic dependence)</a:t>
            </a:r>
          </a:p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Terminology </a:t>
            </a: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describes immigrants respectfully (e.g., ”seeking international protection” to recognize as formal process)</a:t>
            </a:r>
          </a:p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rgbClr val="5131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9">
            <a:extLst>
              <a:ext uri="{FF2B5EF4-FFF2-40B4-BE49-F238E27FC236}">
                <a16:creationId xmlns:a16="http://schemas.microsoft.com/office/drawing/2014/main" id="{3E9B5BD5-5F3C-91F3-E6AC-D16E0AE0C4F3}"/>
              </a:ext>
            </a:extLst>
          </p:cNvPr>
          <p:cNvSpPr txBox="1"/>
          <p:nvPr/>
        </p:nvSpPr>
        <p:spPr>
          <a:xfrm>
            <a:off x="13492663" y="5076231"/>
            <a:ext cx="3347538" cy="4939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</a:t>
            </a: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seeking international protection-specific endpoints</a:t>
            </a: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existing programs (e.g., SDGs)</a:t>
            </a:r>
          </a:p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</a:t>
            </a: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public-private partnerships </a:t>
            </a: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(e.g., referral pathways between primary care and social services)</a:t>
            </a:r>
            <a:endParaRPr lang="en-US" b="1" dirty="0">
              <a:solidFill>
                <a:srgbClr val="5131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lang="en-US" b="1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 and health care budgets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programs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 and reproductive health (e.g., free contraception)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Affordable, accessible childcare</a:t>
            </a:r>
          </a:p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rgbClr val="5131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5FD1D1D4-B582-A873-C41A-B60493CACD86}"/>
              </a:ext>
            </a:extLst>
          </p:cNvPr>
          <p:cNvSpPr txBox="1"/>
          <p:nvPr/>
        </p:nvSpPr>
        <p:spPr>
          <a:xfrm>
            <a:off x="17297400" y="9201150"/>
            <a:ext cx="773608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4F3B"/>
                </a:solidFill>
                <a:effectLst/>
                <a:uLnTx/>
                <a:uFillTx/>
                <a:latin typeface="Prata"/>
                <a:ea typeface="+mn-ea"/>
                <a:cs typeface="+mn-cs"/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DED7FE-846D-82E4-D700-39114AF517BE}"/>
              </a:ext>
            </a:extLst>
          </p:cNvPr>
          <p:cNvSpPr/>
          <p:nvPr/>
        </p:nvSpPr>
        <p:spPr>
          <a:xfrm>
            <a:off x="198637" y="78634"/>
            <a:ext cx="762000" cy="762000"/>
          </a:xfrm>
          <a:prstGeom prst="ellipse">
            <a:avLst/>
          </a:prstGeom>
          <a:solidFill>
            <a:srgbClr val="804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Raleway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7886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Microsoft Office PowerPoint</Application>
  <PresentationFormat>Custom</PresentationFormat>
  <Paragraphs>159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Radley Bold</vt:lpstr>
      <vt:lpstr>Times New Roman</vt:lpstr>
      <vt:lpstr>Raleway</vt:lpstr>
      <vt:lpstr>Prata</vt:lpstr>
      <vt:lpstr>Courier New</vt:lpstr>
      <vt:lpstr>Raleway Bold</vt:lpstr>
      <vt:lpstr>Arial</vt:lpstr>
      <vt:lpstr>Radley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Monochrome Simple Minimalist Presentation Template</dc:title>
  <dc:creator>Aoibhinn Collery</dc:creator>
  <cp:lastModifiedBy>Aoibhinn Collery</cp:lastModifiedBy>
  <cp:revision>68</cp:revision>
  <dcterms:created xsi:type="dcterms:W3CDTF">2006-08-16T00:00:00Z</dcterms:created>
  <dcterms:modified xsi:type="dcterms:W3CDTF">2023-09-11T16:17:15Z</dcterms:modified>
  <dc:identifier>DAFnkqRt-Pw</dc:identifier>
</cp:coreProperties>
</file>