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6"/>
  </p:sldMasterIdLst>
  <p:notesMasterIdLst>
    <p:notesMasterId r:id="rId18"/>
  </p:notesMasterIdLst>
  <p:sldIdLst>
    <p:sldId id="256" r:id="rId7"/>
    <p:sldId id="273" r:id="rId8"/>
    <p:sldId id="274" r:id="rId9"/>
    <p:sldId id="275" r:id="rId10"/>
    <p:sldId id="258" r:id="rId11"/>
    <p:sldId id="281" r:id="rId12"/>
    <p:sldId id="276" r:id="rId13"/>
    <p:sldId id="277" r:id="rId14"/>
    <p:sldId id="278" r:id="rId15"/>
    <p:sldId id="280" r:id="rId16"/>
    <p:sldId id="279" r:id="rId17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953"/>
    <a:srgbClr val="C63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8583" autoAdjust="0"/>
  </p:normalViewPr>
  <p:slideViewPr>
    <p:cSldViewPr>
      <p:cViewPr varScale="1">
        <p:scale>
          <a:sx n="44" d="100"/>
          <a:sy n="44" d="100"/>
        </p:scale>
        <p:origin x="62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F5DB2-6273-4042-BD52-7C67F122874F}" type="datetimeFigureOut">
              <a:rPr lang="en-IE" smtClean="0"/>
              <a:t>19/10/2023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1CC7F-178A-415F-9303-5A4F5A4E25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099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1CC7F-178A-415F-9303-5A4F5A4E252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25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1CC7F-178A-415F-9303-5A4F5A4E2526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135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0895330"/>
          </a:xfrm>
          <a:custGeom>
            <a:avLst/>
            <a:gdLst/>
            <a:ahLst/>
            <a:cxnLst/>
            <a:rect l="l" t="t" r="r" b="b"/>
            <a:pathLst>
              <a:path w="20104100" h="10895330">
                <a:moveTo>
                  <a:pt x="20104099" y="0"/>
                </a:moveTo>
                <a:lnTo>
                  <a:pt x="0" y="0"/>
                </a:lnTo>
                <a:lnTo>
                  <a:pt x="0" y="10895165"/>
                </a:lnTo>
                <a:lnTo>
                  <a:pt x="15962676" y="9534013"/>
                </a:lnTo>
                <a:lnTo>
                  <a:pt x="20104099" y="9951068"/>
                </a:lnTo>
                <a:lnTo>
                  <a:pt x="20104099" y="0"/>
                </a:lnTo>
                <a:close/>
              </a:path>
            </a:pathLst>
          </a:custGeom>
          <a:solidFill>
            <a:srgbClr val="76C0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926457"/>
            <a:ext cx="15963265" cy="2969260"/>
          </a:xfrm>
          <a:custGeom>
            <a:avLst/>
            <a:gdLst/>
            <a:ahLst/>
            <a:cxnLst/>
            <a:rect l="l" t="t" r="r" b="b"/>
            <a:pathLst>
              <a:path w="15963265" h="2969259">
                <a:moveTo>
                  <a:pt x="0" y="0"/>
                </a:moveTo>
                <a:lnTo>
                  <a:pt x="0" y="2968705"/>
                </a:lnTo>
                <a:lnTo>
                  <a:pt x="15962676" y="1607553"/>
                </a:lnTo>
                <a:lnTo>
                  <a:pt x="0" y="0"/>
                </a:lnTo>
                <a:close/>
              </a:path>
            </a:pathLst>
          </a:custGeom>
          <a:solidFill>
            <a:srgbClr val="C635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962676" y="8957177"/>
            <a:ext cx="4141470" cy="994410"/>
          </a:xfrm>
          <a:custGeom>
            <a:avLst/>
            <a:gdLst/>
            <a:ahLst/>
            <a:cxnLst/>
            <a:rect l="l" t="t" r="r" b="b"/>
            <a:pathLst>
              <a:path w="4141469" h="994409">
                <a:moveTo>
                  <a:pt x="4141423" y="0"/>
                </a:moveTo>
                <a:lnTo>
                  <a:pt x="0" y="576830"/>
                </a:lnTo>
                <a:lnTo>
                  <a:pt x="4141423" y="993896"/>
                </a:lnTo>
                <a:lnTo>
                  <a:pt x="4141423" y="0"/>
                </a:lnTo>
                <a:close/>
              </a:path>
            </a:pathLst>
          </a:custGeom>
          <a:solidFill>
            <a:srgbClr val="A273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2640" y="1573710"/>
            <a:ext cx="14151610" cy="2031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817" y="2025092"/>
            <a:ext cx="18908464" cy="4710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665982" y="10188429"/>
            <a:ext cx="2018665" cy="648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E41953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40" dirty="0"/>
              <a:t>W</a:t>
            </a:r>
            <a:r>
              <a:rPr spc="-130" dirty="0"/>
              <a:t>ome</a:t>
            </a:r>
            <a:r>
              <a:rPr spc="-140" dirty="0"/>
              <a:t>n</a:t>
            </a:r>
            <a:r>
              <a:rPr spc="-150" dirty="0"/>
              <a:t>’</a:t>
            </a:r>
            <a:r>
              <a:rPr spc="-135" dirty="0"/>
              <a:t>s</a:t>
            </a:r>
            <a:r>
              <a:rPr spc="-110" dirty="0"/>
              <a:t> </a:t>
            </a:r>
            <a:r>
              <a:rPr spc="5" dirty="0"/>
              <a:t>H</a:t>
            </a:r>
            <a:r>
              <a:rPr spc="-95" dirty="0"/>
              <a:t>ealth  </a:t>
            </a:r>
            <a:r>
              <a:rPr spc="25" dirty="0"/>
              <a:t>A</a:t>
            </a:r>
            <a:r>
              <a:rPr spc="-75" dirty="0"/>
              <a:t>ction</a:t>
            </a:r>
            <a:r>
              <a:rPr spc="-105" dirty="0"/>
              <a:t> </a:t>
            </a:r>
            <a:r>
              <a:rPr spc="-50" dirty="0"/>
              <a:t>P</a:t>
            </a:r>
            <a:r>
              <a:rPr spc="-125" dirty="0"/>
              <a:t>lan</a:t>
            </a:r>
            <a:r>
              <a:rPr spc="-105" dirty="0"/>
              <a:t> </a:t>
            </a:r>
            <a:r>
              <a:rPr spc="-10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i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i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888" y="9144130"/>
            <a:ext cx="2577465" cy="607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800" b="1" spc="-280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www.gov.ie</a:t>
            </a:r>
            <a:endParaRPr sz="38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7817" y="2025092"/>
            <a:ext cx="10834370" cy="4523290"/>
          </a:xfrm>
          <a:prstGeom prst="rect">
            <a:avLst/>
          </a:prstGeom>
        </p:spPr>
        <p:txBody>
          <a:bodyPr vert="horz" wrap="square" lIns="0" tIns="201930" rIns="0" bIns="0" rtlCol="0">
            <a:spAutoFit/>
          </a:bodyPr>
          <a:lstStyle/>
          <a:p>
            <a:pPr marL="12700" marR="5080">
              <a:lnSpc>
                <a:spcPts val="11830"/>
              </a:lnSpc>
              <a:spcBef>
                <a:spcPts val="1590"/>
              </a:spcBef>
            </a:pPr>
            <a:r>
              <a:rPr lang="en-IE" sz="6000" dirty="0"/>
              <a:t>Embedding Women's Health in Policy – Model of Good Practice - Ireland</a:t>
            </a:r>
            <a:endParaRPr sz="6000" dirty="0"/>
          </a:p>
        </p:txBody>
      </p:sp>
      <p:grpSp>
        <p:nvGrpSpPr>
          <p:cNvPr id="5" name="object 5"/>
          <p:cNvGrpSpPr/>
          <p:nvPr/>
        </p:nvGrpSpPr>
        <p:grpSpPr>
          <a:xfrm>
            <a:off x="16235661" y="10006955"/>
            <a:ext cx="3145155" cy="1127125"/>
            <a:chOff x="16235661" y="10006955"/>
            <a:chExt cx="3145155" cy="112712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55689" y="10330144"/>
              <a:ext cx="2124940" cy="4765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020325" y="10006955"/>
              <a:ext cx="19685" cy="1127125"/>
            </a:xfrm>
            <a:custGeom>
              <a:avLst/>
              <a:gdLst/>
              <a:ahLst/>
              <a:cxnLst/>
              <a:rect l="l" t="t" r="r" b="b"/>
              <a:pathLst>
                <a:path w="19684" h="1127125">
                  <a:moveTo>
                    <a:pt x="14215" y="0"/>
                  </a:moveTo>
                  <a:lnTo>
                    <a:pt x="5252" y="0"/>
                  </a:lnTo>
                  <a:lnTo>
                    <a:pt x="2802" y="150872"/>
                  </a:lnTo>
                  <a:lnTo>
                    <a:pt x="1085" y="303897"/>
                  </a:lnTo>
                  <a:lnTo>
                    <a:pt x="137" y="458970"/>
                  </a:lnTo>
                  <a:lnTo>
                    <a:pt x="0" y="615745"/>
                  </a:lnTo>
                  <a:lnTo>
                    <a:pt x="681" y="771417"/>
                  </a:lnTo>
                  <a:lnTo>
                    <a:pt x="2147" y="925120"/>
                  </a:lnTo>
                  <a:lnTo>
                    <a:pt x="4356" y="1076731"/>
                  </a:lnTo>
                  <a:lnTo>
                    <a:pt x="5252" y="1126782"/>
                  </a:lnTo>
                  <a:lnTo>
                    <a:pt x="14215" y="1126782"/>
                  </a:lnTo>
                  <a:lnTo>
                    <a:pt x="16680" y="975896"/>
                  </a:lnTo>
                  <a:lnTo>
                    <a:pt x="18412" y="822876"/>
                  </a:lnTo>
                  <a:lnTo>
                    <a:pt x="19369" y="667846"/>
                  </a:lnTo>
                  <a:lnTo>
                    <a:pt x="19508" y="511098"/>
                  </a:lnTo>
                  <a:lnTo>
                    <a:pt x="18820" y="355365"/>
                  </a:lnTo>
                  <a:lnTo>
                    <a:pt x="17341" y="201646"/>
                  </a:lnTo>
                  <a:lnTo>
                    <a:pt x="15115" y="50045"/>
                  </a:lnTo>
                  <a:lnTo>
                    <a:pt x="14215" y="0"/>
                  </a:lnTo>
                  <a:close/>
                </a:path>
              </a:pathLst>
            </a:custGeom>
            <a:solidFill>
              <a:srgbClr val="005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35661" y="10138664"/>
              <a:ext cx="559778" cy="883920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665982" y="10188429"/>
            <a:ext cx="2018665" cy="61254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100" dirty="0">
                <a:solidFill>
                  <a:srgbClr val="C63571"/>
                </a:solidFill>
              </a:rPr>
              <a:t>Women’s Health  Action Plan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8F0D-993C-C850-0524-551DF865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1573710"/>
            <a:ext cx="14151610" cy="1015663"/>
          </a:xfrm>
        </p:spPr>
        <p:txBody>
          <a:bodyPr/>
          <a:lstStyle/>
          <a:p>
            <a:r>
              <a:rPr lang="en-IE" dirty="0"/>
              <a:t>Women’s Health Fund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E6941-B6CA-37DF-AEE4-5450D9CAB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1450" y="3063875"/>
            <a:ext cx="16393864" cy="5693866"/>
          </a:xfrm>
        </p:spPr>
        <p:txBody>
          <a:bodyPr/>
          <a:lstStyle/>
          <a:p>
            <a:r>
              <a:rPr lang="en-IE" sz="4400" dirty="0"/>
              <a:t>Some Initiatives got “off the ground” through special fund</a:t>
            </a:r>
          </a:p>
          <a:p>
            <a:endParaRPr lang="en-IE" sz="4400" dirty="0"/>
          </a:p>
          <a:p>
            <a:r>
              <a:rPr lang="en-IE" sz="4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Including in the areas of  Mental Health, Screening, Research, Endometriosis, Menopause and Education</a:t>
            </a:r>
          </a:p>
          <a:p>
            <a:endParaRPr lang="en-IE" sz="4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4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Various other projects – then became embedded &amp; recurring</a:t>
            </a:r>
          </a:p>
          <a:p>
            <a:endParaRPr lang="en-IE" sz="4400" dirty="0"/>
          </a:p>
          <a:p>
            <a:endParaRPr lang="en-IE" sz="4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6061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CA6968-E9A7-F756-2F86-75A8EFB6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549276"/>
            <a:ext cx="14151610" cy="1475816"/>
          </a:xfrm>
        </p:spPr>
        <p:txBody>
          <a:bodyPr/>
          <a:lstStyle/>
          <a:p>
            <a:r>
              <a:rPr lang="en-IE" dirty="0"/>
              <a:t>Next steps</a:t>
            </a:r>
            <a:br>
              <a:rPr lang="en-IE" dirty="0"/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05A99-340E-2AA9-C339-20F416F7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2025091"/>
            <a:ext cx="18908464" cy="8402300"/>
          </a:xfrm>
        </p:spPr>
        <p:txBody>
          <a:bodyPr/>
          <a:lstStyle/>
          <a:p>
            <a:r>
              <a:rPr lang="en-IE" sz="4400" dirty="0"/>
              <a:t>Taskforce continues to meet regularly</a:t>
            </a:r>
          </a:p>
          <a:p>
            <a:endParaRPr lang="en-IE" sz="4400" dirty="0"/>
          </a:p>
          <a:p>
            <a:r>
              <a:rPr lang="en-IE" sz="4400" dirty="0"/>
              <a:t>Continued Focus on listening – through webinars, e-mails, meetings, experience surveys etc</a:t>
            </a:r>
          </a:p>
          <a:p>
            <a:endParaRPr lang="en-IE" sz="4400" dirty="0"/>
          </a:p>
          <a:p>
            <a:r>
              <a:rPr lang="en-IE" sz="4400" dirty="0"/>
              <a:t>Influencing and advocating</a:t>
            </a:r>
          </a:p>
          <a:p>
            <a:endParaRPr lang="en-IE" sz="4400" dirty="0"/>
          </a:p>
          <a:p>
            <a:r>
              <a:rPr lang="en-IE" sz="4400" dirty="0"/>
              <a:t>Progress Report being developed </a:t>
            </a:r>
          </a:p>
          <a:p>
            <a:endParaRPr lang="en-IE" sz="4400" dirty="0"/>
          </a:p>
          <a:p>
            <a:r>
              <a:rPr lang="en-IE" sz="4400" dirty="0"/>
              <a:t>Analysis of women’s health outcomes</a:t>
            </a:r>
          </a:p>
          <a:p>
            <a:endParaRPr lang="en-IE" sz="4400" dirty="0"/>
          </a:p>
          <a:p>
            <a:r>
              <a:rPr lang="en-IE" sz="4400" dirty="0"/>
              <a:t>Next steps…………..Taskforce &amp; women’s voices at the centre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560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62CD-CA08-9455-2C33-9DD616A8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1006476"/>
            <a:ext cx="14151610" cy="2057399"/>
          </a:xfrm>
        </p:spPr>
        <p:txBody>
          <a:bodyPr/>
          <a:lstStyle/>
          <a:p>
            <a:r>
              <a:rPr lang="en-IE" dirty="0"/>
              <a:t>Women’s Health Taskforce</a:t>
            </a:r>
            <a:br>
              <a:rPr lang="en-IE" dirty="0"/>
            </a:br>
            <a:r>
              <a:rPr lang="en-IE" dirty="0"/>
              <a:t>Why?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D9D4A-D3C3-3B18-8F16-543C17237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3216275"/>
            <a:ext cx="18908464" cy="43396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4400" dirty="0"/>
              <a:t>Established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IE" sz="4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ollowing a report which </a:t>
            </a:r>
            <a:r>
              <a:rPr lang="en-IE" sz="4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recommended “</a:t>
            </a:r>
            <a:r>
              <a:rPr lang="en-IE" sz="4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that women’s health issues be given more consistent, expert and committed attention.”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Established to </a:t>
            </a:r>
            <a:r>
              <a:rPr lang="en-IE" sz="4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improve women’s health outcomes and experiences of healthcare</a:t>
            </a:r>
            <a:endParaRPr lang="en-IE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7281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27A7-7FE1-2005-AEE3-41FCD3E4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777876"/>
            <a:ext cx="14151610" cy="2438399"/>
          </a:xfrm>
        </p:spPr>
        <p:txBody>
          <a:bodyPr/>
          <a:lstStyle/>
          <a:p>
            <a:r>
              <a:rPr lang="en-IE" dirty="0"/>
              <a:t>Women’s Health Taskforce</a:t>
            </a:r>
            <a:br>
              <a:rPr lang="en-IE" dirty="0"/>
            </a:br>
            <a:r>
              <a:rPr lang="en-IE" dirty="0"/>
              <a:t>Who?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AF51A-7068-1AA3-C7B1-07978CB4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3216275"/>
            <a:ext cx="18908464" cy="738663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 - working in a collaborative way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 Chair Peggy Maguire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makers across the Dept of Health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Clinicians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NGOs &amp; Advocates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relevant Government Departments</a:t>
            </a:r>
          </a:p>
          <a:p>
            <a:pPr>
              <a:lnSpc>
                <a:spcPct val="150000"/>
              </a:lnSpc>
            </a:pPr>
            <a:endParaRPr lang="en-IE" sz="4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857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52EA-D5EF-949A-AA5F-99603B23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1573710"/>
            <a:ext cx="14151610" cy="2031325"/>
          </a:xfrm>
        </p:spPr>
        <p:txBody>
          <a:bodyPr/>
          <a:lstStyle/>
          <a:p>
            <a:r>
              <a:rPr lang="en-IE" dirty="0"/>
              <a:t>Women’s Health Taskforce</a:t>
            </a:r>
            <a:br>
              <a:rPr lang="en-IE" dirty="0"/>
            </a:br>
            <a:r>
              <a:rPr lang="en-IE" dirty="0"/>
              <a:t>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0AD-11E5-2D9D-37F0-8BC8C370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4130674"/>
            <a:ext cx="18908464" cy="4062651"/>
          </a:xfrm>
        </p:spPr>
        <p:txBody>
          <a:bodyPr/>
          <a:lstStyle/>
          <a:p>
            <a:r>
              <a:rPr lang="en-IE" sz="4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Taskforce listened to and engaged with women across the country </a:t>
            </a:r>
          </a:p>
          <a:p>
            <a:endParaRPr lang="en-IE" sz="4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4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women have told us has become the foundations of the Women’s Health Action Plan 2022-2023 </a:t>
            </a:r>
          </a:p>
          <a:p>
            <a:endParaRPr lang="en-IE" sz="4400" dirty="0">
              <a:latin typeface="+mj-lt"/>
              <a:cs typeface="Times New Roman" panose="02020603050405020304" pitchFamily="18" charset="0"/>
            </a:endParaRPr>
          </a:p>
          <a:p>
            <a:r>
              <a:rPr lang="en-IE" sz="4400" dirty="0">
                <a:latin typeface="+mj-lt"/>
                <a:cs typeface="Times New Roman" panose="02020603050405020304" pitchFamily="18" charset="0"/>
              </a:rPr>
              <a:t>Opportunity to “spotlight” some key issues</a:t>
            </a:r>
            <a:endParaRPr lang="en-IE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446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888" y="9144130"/>
            <a:ext cx="2577465" cy="607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800" b="1" spc="-280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www.gov.ie</a:t>
            </a:r>
            <a:endParaRPr sz="3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7817" y="2025092"/>
            <a:ext cx="18670905" cy="3225242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12700" marR="7840980">
              <a:lnSpc>
                <a:spcPts val="11830"/>
              </a:lnSpc>
              <a:spcBef>
                <a:spcPts val="1650"/>
              </a:spcBef>
            </a:pPr>
            <a:r>
              <a:rPr sz="6000" spc="-355" dirty="0">
                <a:latin typeface="+mj-lt"/>
              </a:rPr>
              <a:t>W</a:t>
            </a:r>
            <a:r>
              <a:rPr sz="6000" spc="-760" dirty="0">
                <a:latin typeface="+mj-lt"/>
              </a:rPr>
              <a:t>ome</a:t>
            </a:r>
            <a:r>
              <a:rPr sz="6000" spc="-955" dirty="0">
                <a:latin typeface="+mj-lt"/>
              </a:rPr>
              <a:t>n</a:t>
            </a:r>
            <a:r>
              <a:rPr sz="6000" spc="-830" dirty="0">
                <a:latin typeface="+mj-lt"/>
              </a:rPr>
              <a:t>’</a:t>
            </a:r>
            <a:r>
              <a:rPr sz="6000" spc="-790" dirty="0">
                <a:latin typeface="+mj-lt"/>
              </a:rPr>
              <a:t>s</a:t>
            </a:r>
            <a:r>
              <a:rPr sz="6000" spc="-625" dirty="0">
                <a:latin typeface="+mj-lt"/>
              </a:rPr>
              <a:t> </a:t>
            </a:r>
            <a:r>
              <a:rPr lang="en-IE" sz="6000" spc="-625" dirty="0">
                <a:latin typeface="+mj-lt"/>
              </a:rPr>
              <a:t> </a:t>
            </a:r>
            <a:r>
              <a:rPr sz="6000" spc="-60" dirty="0">
                <a:latin typeface="+mj-lt"/>
              </a:rPr>
              <a:t>H</a:t>
            </a:r>
            <a:r>
              <a:rPr sz="6000" spc="-580" dirty="0">
                <a:latin typeface="+mj-lt"/>
              </a:rPr>
              <a:t>ealth  </a:t>
            </a:r>
            <a:r>
              <a:rPr sz="6000" spc="50" dirty="0">
                <a:latin typeface="+mj-lt"/>
              </a:rPr>
              <a:t>A</a:t>
            </a:r>
            <a:r>
              <a:rPr sz="6000" spc="-475" dirty="0">
                <a:latin typeface="+mj-lt"/>
              </a:rPr>
              <a:t>ction</a:t>
            </a:r>
            <a:r>
              <a:rPr sz="6000" spc="-615" dirty="0">
                <a:latin typeface="+mj-lt"/>
              </a:rPr>
              <a:t> </a:t>
            </a:r>
            <a:r>
              <a:rPr sz="6000" spc="-340" dirty="0">
                <a:latin typeface="+mj-lt"/>
              </a:rPr>
              <a:t>P</a:t>
            </a:r>
            <a:r>
              <a:rPr sz="6000" spc="-755" dirty="0">
                <a:latin typeface="+mj-lt"/>
              </a:rPr>
              <a:t>lan</a:t>
            </a:r>
            <a:r>
              <a:rPr sz="6000" spc="-615" dirty="0">
                <a:latin typeface="+mj-lt"/>
              </a:rPr>
              <a:t> 2022</a:t>
            </a:r>
            <a:r>
              <a:rPr lang="en-IE" sz="6000" spc="-615" dirty="0">
                <a:latin typeface="+mj-lt"/>
              </a:rPr>
              <a:t> - 2023</a:t>
            </a:r>
            <a:endParaRPr sz="6000" dirty="0">
              <a:latin typeface="+mj-lt"/>
            </a:endParaRPr>
          </a:p>
          <a:p>
            <a:pPr marL="12700">
              <a:lnSpc>
                <a:spcPts val="11670"/>
              </a:lnSpc>
            </a:pPr>
            <a:r>
              <a:rPr sz="9600" spc="-600" dirty="0">
                <a:solidFill>
                  <a:srgbClr val="C63571"/>
                </a:solidFill>
                <a:latin typeface="+mj-lt"/>
              </a:rPr>
              <a:t>Lis</a:t>
            </a:r>
            <a:r>
              <a:rPr sz="9600" spc="-590" dirty="0">
                <a:solidFill>
                  <a:srgbClr val="C63571"/>
                </a:solidFill>
                <a:latin typeface="+mj-lt"/>
              </a:rPr>
              <a:t>t</a:t>
            </a:r>
            <a:r>
              <a:rPr sz="9600" spc="-930" dirty="0">
                <a:solidFill>
                  <a:srgbClr val="C63571"/>
                </a:solidFill>
                <a:latin typeface="+mj-lt"/>
              </a:rPr>
              <a:t>en</a:t>
            </a:r>
            <a:r>
              <a:rPr sz="9600" spc="-455" dirty="0">
                <a:solidFill>
                  <a:srgbClr val="C63571"/>
                </a:solidFill>
                <a:latin typeface="+mj-lt"/>
              </a:rPr>
              <a:t>.</a:t>
            </a:r>
            <a:r>
              <a:rPr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lang="en-IE"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sz="9600" spc="-2100" dirty="0">
                <a:solidFill>
                  <a:srgbClr val="C63571"/>
                </a:solidFill>
                <a:latin typeface="+mj-lt"/>
              </a:rPr>
              <a:t>I</a:t>
            </a:r>
            <a:r>
              <a:rPr sz="9600" spc="-965" dirty="0">
                <a:solidFill>
                  <a:srgbClr val="C63571"/>
                </a:solidFill>
                <a:latin typeface="+mj-lt"/>
              </a:rPr>
              <a:t>n</a:t>
            </a:r>
            <a:r>
              <a:rPr sz="9600" spc="-710" dirty="0">
                <a:solidFill>
                  <a:srgbClr val="C63571"/>
                </a:solidFill>
                <a:latin typeface="+mj-lt"/>
              </a:rPr>
              <a:t>v</a:t>
            </a:r>
            <a:r>
              <a:rPr sz="9600" spc="-765" dirty="0">
                <a:solidFill>
                  <a:srgbClr val="C63571"/>
                </a:solidFill>
                <a:latin typeface="+mj-lt"/>
              </a:rPr>
              <a:t>est</a:t>
            </a:r>
            <a:r>
              <a:rPr sz="9600" spc="-450" dirty="0">
                <a:solidFill>
                  <a:srgbClr val="C63571"/>
                </a:solidFill>
                <a:latin typeface="+mj-lt"/>
              </a:rPr>
              <a:t>.</a:t>
            </a:r>
            <a:r>
              <a:rPr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lang="en-IE"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sz="9600" spc="-50" dirty="0">
                <a:solidFill>
                  <a:srgbClr val="C63571"/>
                </a:solidFill>
                <a:latin typeface="+mj-lt"/>
              </a:rPr>
              <a:t>D</a:t>
            </a:r>
            <a:r>
              <a:rPr sz="9600" spc="-570" dirty="0">
                <a:solidFill>
                  <a:srgbClr val="C63571"/>
                </a:solidFill>
                <a:latin typeface="+mj-lt"/>
              </a:rPr>
              <a:t>eli</a:t>
            </a:r>
            <a:r>
              <a:rPr sz="9600" spc="-710" dirty="0">
                <a:solidFill>
                  <a:srgbClr val="C63571"/>
                </a:solidFill>
                <a:latin typeface="+mj-lt"/>
              </a:rPr>
              <a:t>v</a:t>
            </a:r>
            <a:r>
              <a:rPr sz="9600" spc="-665" dirty="0">
                <a:solidFill>
                  <a:srgbClr val="C63571"/>
                </a:solidFill>
                <a:latin typeface="+mj-lt"/>
              </a:rPr>
              <a:t>e</a:t>
            </a:r>
            <a:r>
              <a:rPr sz="9600" spc="-1090" dirty="0">
                <a:solidFill>
                  <a:srgbClr val="C63571"/>
                </a:solidFill>
                <a:latin typeface="+mj-lt"/>
              </a:rPr>
              <a:t>r</a:t>
            </a:r>
            <a:r>
              <a:rPr sz="9600" spc="-819" dirty="0">
                <a:solidFill>
                  <a:srgbClr val="C63571"/>
                </a:solidFill>
                <a:latin typeface="+mj-lt"/>
              </a:rPr>
              <a:t>.</a:t>
            </a:r>
            <a:r>
              <a:rPr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lang="en-IE" sz="9600" spc="-680" dirty="0">
                <a:solidFill>
                  <a:srgbClr val="C63571"/>
                </a:solidFill>
                <a:latin typeface="+mj-lt"/>
              </a:rPr>
              <a:t> </a:t>
            </a:r>
            <a:r>
              <a:rPr sz="9600" spc="-1245" dirty="0">
                <a:solidFill>
                  <a:srgbClr val="C63571"/>
                </a:solidFill>
                <a:latin typeface="+mj-lt"/>
              </a:rPr>
              <a:t>R</a:t>
            </a:r>
            <a:r>
              <a:rPr sz="9600" spc="-745" dirty="0">
                <a:solidFill>
                  <a:srgbClr val="C63571"/>
                </a:solidFill>
                <a:latin typeface="+mj-lt"/>
              </a:rPr>
              <a:t>epe</a:t>
            </a:r>
            <a:r>
              <a:rPr sz="9600" spc="-825" dirty="0">
                <a:solidFill>
                  <a:srgbClr val="C63571"/>
                </a:solidFill>
                <a:latin typeface="+mj-lt"/>
              </a:rPr>
              <a:t>a</a:t>
            </a:r>
            <a:r>
              <a:rPr sz="9600" spc="-655" dirty="0">
                <a:solidFill>
                  <a:srgbClr val="C63571"/>
                </a:solidFill>
                <a:latin typeface="+mj-lt"/>
              </a:rPr>
              <a:t>t</a:t>
            </a:r>
            <a:r>
              <a:rPr sz="11000" spc="-655" dirty="0">
                <a:solidFill>
                  <a:srgbClr val="C63571"/>
                </a:solidFill>
                <a:latin typeface="+mn-lt"/>
              </a:rPr>
              <a:t>.</a:t>
            </a:r>
            <a:endParaRPr sz="11000" dirty="0">
              <a:solidFill>
                <a:srgbClr val="C63571"/>
              </a:solidFill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626" y="560730"/>
            <a:ext cx="13596024" cy="493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00" b="1" spc="-150" dirty="0">
                <a:solidFill>
                  <a:srgbClr val="D4E8E8"/>
                </a:solidFill>
                <a:latin typeface="Tahoma"/>
                <a:cs typeface="Tahoma"/>
              </a:rPr>
              <a:t>List</a:t>
            </a:r>
            <a:r>
              <a:rPr sz="3100" b="1" spc="-200" dirty="0">
                <a:solidFill>
                  <a:srgbClr val="D4E8E8"/>
                </a:solidFill>
                <a:latin typeface="Tahoma"/>
                <a:cs typeface="Tahoma"/>
              </a:rPr>
              <a:t>en.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-575" dirty="0">
                <a:solidFill>
                  <a:srgbClr val="D4E8E8"/>
                </a:solidFill>
                <a:latin typeface="Tahoma"/>
                <a:cs typeface="Tahoma"/>
              </a:rPr>
              <a:t>I</a:t>
            </a:r>
            <a:r>
              <a:rPr sz="3100" b="1" spc="-250" dirty="0">
                <a:solidFill>
                  <a:srgbClr val="D4E8E8"/>
                </a:solidFill>
                <a:latin typeface="Tahoma"/>
                <a:cs typeface="Tahoma"/>
              </a:rPr>
              <a:t>n</a:t>
            </a:r>
            <a:r>
              <a:rPr sz="3100" b="1" spc="-180" dirty="0">
                <a:solidFill>
                  <a:srgbClr val="D4E8E8"/>
                </a:solidFill>
                <a:latin typeface="Tahoma"/>
                <a:cs typeface="Tahoma"/>
              </a:rPr>
              <a:t>v</a:t>
            </a:r>
            <a:r>
              <a:rPr sz="3100" b="1" spc="-175" dirty="0">
                <a:solidFill>
                  <a:srgbClr val="D4E8E8"/>
                </a:solidFill>
                <a:latin typeface="Tahoma"/>
                <a:cs typeface="Tahoma"/>
              </a:rPr>
              <a:t>est.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15" dirty="0">
                <a:solidFill>
                  <a:srgbClr val="D4E8E8"/>
                </a:solidFill>
                <a:latin typeface="Tahoma"/>
                <a:cs typeface="Tahoma"/>
              </a:rPr>
              <a:t>D</a:t>
            </a:r>
            <a:r>
              <a:rPr sz="3100" b="1" spc="-125" dirty="0">
                <a:solidFill>
                  <a:srgbClr val="D4E8E8"/>
                </a:solidFill>
                <a:latin typeface="Tahoma"/>
                <a:cs typeface="Tahoma"/>
              </a:rPr>
              <a:t>eli</a:t>
            </a:r>
            <a:r>
              <a:rPr sz="3100" b="1" spc="-235" dirty="0">
                <a:solidFill>
                  <a:srgbClr val="D4E8E8"/>
                </a:solidFill>
                <a:latin typeface="Tahoma"/>
                <a:cs typeface="Tahoma"/>
              </a:rPr>
              <a:t>v</a:t>
            </a:r>
            <a:r>
              <a:rPr sz="3100" b="1" spc="-165" dirty="0">
                <a:solidFill>
                  <a:srgbClr val="D4E8E8"/>
                </a:solidFill>
                <a:latin typeface="Tahoma"/>
                <a:cs typeface="Tahoma"/>
              </a:rPr>
              <a:t>e</a:t>
            </a:r>
            <a:r>
              <a:rPr sz="3100" b="1" spc="-290" dirty="0">
                <a:solidFill>
                  <a:srgbClr val="D4E8E8"/>
                </a:solidFill>
                <a:latin typeface="Tahoma"/>
                <a:cs typeface="Tahoma"/>
              </a:rPr>
              <a:t>r</a:t>
            </a:r>
            <a:r>
              <a:rPr sz="3100" b="1" spc="-225" dirty="0">
                <a:solidFill>
                  <a:srgbClr val="D4E8E8"/>
                </a:solidFill>
                <a:latin typeface="Tahoma"/>
                <a:cs typeface="Tahoma"/>
              </a:rPr>
              <a:t>.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lang="en-US" sz="3100" b="1" spc="-210" dirty="0">
                <a:solidFill>
                  <a:srgbClr val="D4E8E8"/>
                </a:solidFill>
                <a:latin typeface="Tahoma"/>
                <a:cs typeface="Tahoma"/>
              </a:rPr>
              <a:t>Repeat</a:t>
            </a:r>
            <a:r>
              <a:rPr sz="3100" b="1" spc="-204" dirty="0">
                <a:solidFill>
                  <a:srgbClr val="D4E8E8"/>
                </a:solidFill>
                <a:latin typeface="Tahoma"/>
                <a:cs typeface="Tahoma"/>
              </a:rPr>
              <a:t>.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-160" dirty="0">
                <a:solidFill>
                  <a:srgbClr val="D4E8E8"/>
                </a:solidFill>
                <a:latin typeface="Tahoma"/>
                <a:cs typeface="Tahoma"/>
              </a:rPr>
              <a:t>–</a:t>
            </a:r>
            <a:r>
              <a:rPr sz="3100" b="1" spc="-175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-75" dirty="0">
                <a:solidFill>
                  <a:srgbClr val="D4E8E8"/>
                </a:solidFill>
                <a:latin typeface="Tahoma"/>
                <a:cs typeface="Tahoma"/>
              </a:rPr>
              <a:t>W</a:t>
            </a:r>
            <a:r>
              <a:rPr sz="3100" b="1" spc="-210" dirty="0">
                <a:solidFill>
                  <a:srgbClr val="D4E8E8"/>
                </a:solidFill>
                <a:latin typeface="Tahoma"/>
                <a:cs typeface="Tahoma"/>
              </a:rPr>
              <a:t>ome</a:t>
            </a:r>
            <a:r>
              <a:rPr sz="3100" b="1" spc="-229" dirty="0">
                <a:solidFill>
                  <a:srgbClr val="D4E8E8"/>
                </a:solidFill>
                <a:latin typeface="Tahoma"/>
                <a:cs typeface="Tahoma"/>
              </a:rPr>
              <a:t>n’</a:t>
            </a:r>
            <a:r>
              <a:rPr sz="3100" b="1" spc="-210" dirty="0">
                <a:solidFill>
                  <a:srgbClr val="D4E8E8"/>
                </a:solidFill>
                <a:latin typeface="Tahoma"/>
                <a:cs typeface="Tahoma"/>
              </a:rPr>
              <a:t>s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dirty="0">
                <a:solidFill>
                  <a:srgbClr val="D4E8E8"/>
                </a:solidFill>
                <a:latin typeface="Tahoma"/>
                <a:cs typeface="Tahoma"/>
              </a:rPr>
              <a:t>H</a:t>
            </a:r>
            <a:r>
              <a:rPr sz="3100" b="1" spc="-175" dirty="0">
                <a:solidFill>
                  <a:srgbClr val="D4E8E8"/>
                </a:solidFill>
                <a:latin typeface="Tahoma"/>
                <a:cs typeface="Tahoma"/>
              </a:rPr>
              <a:t>ealth</a:t>
            </a:r>
            <a:r>
              <a:rPr sz="3100" b="1" spc="-275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30" dirty="0">
                <a:solidFill>
                  <a:srgbClr val="D4E8E8"/>
                </a:solidFill>
                <a:latin typeface="Tahoma"/>
                <a:cs typeface="Tahoma"/>
              </a:rPr>
              <a:t>A</a:t>
            </a:r>
            <a:r>
              <a:rPr sz="3100" b="1" spc="-125" dirty="0">
                <a:solidFill>
                  <a:srgbClr val="D4E8E8"/>
                </a:solidFill>
                <a:latin typeface="Tahoma"/>
                <a:cs typeface="Tahoma"/>
              </a:rPr>
              <a:t>ction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-80" dirty="0">
                <a:solidFill>
                  <a:srgbClr val="D4E8E8"/>
                </a:solidFill>
                <a:latin typeface="Tahoma"/>
                <a:cs typeface="Tahoma"/>
              </a:rPr>
              <a:t>P</a:t>
            </a:r>
            <a:r>
              <a:rPr sz="3100" b="1" spc="-200" dirty="0">
                <a:solidFill>
                  <a:srgbClr val="D4E8E8"/>
                </a:solidFill>
                <a:latin typeface="Tahoma"/>
                <a:cs typeface="Tahoma"/>
              </a:rPr>
              <a:t>lan</a:t>
            </a:r>
            <a:r>
              <a:rPr sz="3100" b="1" spc="-170" dirty="0">
                <a:solidFill>
                  <a:srgbClr val="D4E8E8"/>
                </a:solidFill>
                <a:latin typeface="Tahoma"/>
                <a:cs typeface="Tahoma"/>
              </a:rPr>
              <a:t> </a:t>
            </a:r>
            <a:r>
              <a:rPr sz="3100" b="1" spc="-160" dirty="0">
                <a:solidFill>
                  <a:srgbClr val="D4E8E8"/>
                </a:solidFill>
                <a:latin typeface="Tahoma"/>
                <a:cs typeface="Tahoma"/>
              </a:rPr>
              <a:t>2022</a:t>
            </a:r>
            <a:endParaRPr sz="310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235661" y="10006955"/>
            <a:ext cx="3145155" cy="1127125"/>
            <a:chOff x="16235661" y="10006955"/>
            <a:chExt cx="3145155" cy="112712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55689" y="10330144"/>
              <a:ext cx="2124940" cy="4765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020325" y="10006955"/>
              <a:ext cx="19685" cy="1127125"/>
            </a:xfrm>
            <a:custGeom>
              <a:avLst/>
              <a:gdLst/>
              <a:ahLst/>
              <a:cxnLst/>
              <a:rect l="l" t="t" r="r" b="b"/>
              <a:pathLst>
                <a:path w="19684" h="1127125">
                  <a:moveTo>
                    <a:pt x="14215" y="0"/>
                  </a:moveTo>
                  <a:lnTo>
                    <a:pt x="5252" y="0"/>
                  </a:lnTo>
                  <a:lnTo>
                    <a:pt x="2802" y="150872"/>
                  </a:lnTo>
                  <a:lnTo>
                    <a:pt x="1085" y="303897"/>
                  </a:lnTo>
                  <a:lnTo>
                    <a:pt x="137" y="458970"/>
                  </a:lnTo>
                  <a:lnTo>
                    <a:pt x="0" y="615745"/>
                  </a:lnTo>
                  <a:lnTo>
                    <a:pt x="681" y="771417"/>
                  </a:lnTo>
                  <a:lnTo>
                    <a:pt x="2147" y="925120"/>
                  </a:lnTo>
                  <a:lnTo>
                    <a:pt x="4356" y="1076731"/>
                  </a:lnTo>
                  <a:lnTo>
                    <a:pt x="5252" y="1126782"/>
                  </a:lnTo>
                  <a:lnTo>
                    <a:pt x="14215" y="1126782"/>
                  </a:lnTo>
                  <a:lnTo>
                    <a:pt x="16680" y="975896"/>
                  </a:lnTo>
                  <a:lnTo>
                    <a:pt x="18412" y="822876"/>
                  </a:lnTo>
                  <a:lnTo>
                    <a:pt x="19369" y="667846"/>
                  </a:lnTo>
                  <a:lnTo>
                    <a:pt x="19508" y="511098"/>
                  </a:lnTo>
                  <a:lnTo>
                    <a:pt x="18820" y="355365"/>
                  </a:lnTo>
                  <a:lnTo>
                    <a:pt x="17341" y="201646"/>
                  </a:lnTo>
                  <a:lnTo>
                    <a:pt x="15115" y="50045"/>
                  </a:lnTo>
                  <a:lnTo>
                    <a:pt x="14215" y="0"/>
                  </a:lnTo>
                  <a:close/>
                </a:path>
              </a:pathLst>
            </a:custGeom>
            <a:solidFill>
              <a:srgbClr val="005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35661" y="10138664"/>
              <a:ext cx="559778" cy="883920"/>
            </a:xfrm>
            <a:prstGeom prst="rect">
              <a:avLst/>
            </a:prstGeom>
          </p:spPr>
        </p:pic>
      </p:grpSp>
      <p:sp>
        <p:nvSpPr>
          <p:cNvPr id="10" name="object 9">
            <a:extLst>
              <a:ext uri="{FF2B5EF4-FFF2-40B4-BE49-F238E27FC236}">
                <a16:creationId xmlns:a16="http://schemas.microsoft.com/office/drawing/2014/main" id="{10AF953B-F127-49B7-A5DB-C30E3C544148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3665982" y="10188429"/>
            <a:ext cx="2018665" cy="61254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40"/>
              </a:spcBef>
            </a:pPr>
            <a:r>
              <a:rPr spc="-100" dirty="0">
                <a:solidFill>
                  <a:srgbClr val="C63571"/>
                </a:solidFill>
              </a:rPr>
              <a:t>Women’s Health  Action Plan 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43C4-0208-8954-5BA9-7FF656CBB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1573710"/>
            <a:ext cx="14151610" cy="1015663"/>
          </a:xfrm>
        </p:spPr>
        <p:txBody>
          <a:bodyPr/>
          <a:lstStyle/>
          <a:p>
            <a:r>
              <a:rPr lang="en-IE" dirty="0"/>
              <a:t>Invest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2287E-3B4F-AA11-D0E4-232332013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640" y="3368675"/>
            <a:ext cx="19063641" cy="3693319"/>
          </a:xfrm>
        </p:spPr>
        <p:txBody>
          <a:bodyPr/>
          <a:lstStyle/>
          <a:p>
            <a:r>
              <a:rPr lang="en-IE" sz="6000" dirty="0"/>
              <a:t>Strongs political support on Women’s Health by Minister and Government</a:t>
            </a:r>
          </a:p>
          <a:p>
            <a:endParaRPr lang="en-IE" sz="6000" dirty="0"/>
          </a:p>
          <a:p>
            <a:r>
              <a:rPr lang="en-IE" sz="6000" dirty="0"/>
              <a:t>Significant Investment in recent years in this area</a:t>
            </a:r>
          </a:p>
        </p:txBody>
      </p:sp>
    </p:spTree>
    <p:extLst>
      <p:ext uri="{BB962C8B-B14F-4D97-AF65-F5344CB8AC3E}">
        <p14:creationId xmlns:p14="http://schemas.microsoft.com/office/powerpoint/2010/main" val="265849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951C-FDBD-97A4-3625-3D0263C02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549276"/>
            <a:ext cx="14151610" cy="1508105"/>
          </a:xfrm>
        </p:spPr>
        <p:txBody>
          <a:bodyPr/>
          <a:lstStyle/>
          <a:p>
            <a:r>
              <a:rPr lang="en-IE" dirty="0"/>
              <a:t>Deliver - Some Examples</a:t>
            </a:r>
            <a:br>
              <a:rPr lang="en-IE" dirty="0"/>
            </a:br>
            <a:endParaRPr lang="en-IE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E785D-04C9-AB5C-AB1D-4B0149C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061" y="1844675"/>
            <a:ext cx="18908464" cy="8013859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of the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Maternity Strategy -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midwifery services,  breastfeeding supports, training and education supports for staff.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of 2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post-natal hubs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3 more currently in development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 of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Contraception Scheme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17–30-year-olds, being expanded to 31 years in 2024</a:t>
            </a:r>
          </a:p>
          <a:p>
            <a:pPr lvl="1" algn="just">
              <a:lnSpc>
                <a:spcPct val="150000"/>
              </a:lnSpc>
            </a:pPr>
            <a:endParaRPr lang="en-I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I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23667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8667-31C5-A1C6-73CB-D8BB4603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549276"/>
            <a:ext cx="14151610" cy="1015663"/>
          </a:xfrm>
        </p:spPr>
        <p:txBody>
          <a:bodyPr/>
          <a:lstStyle/>
          <a:p>
            <a:r>
              <a:rPr lang="en-IE" dirty="0"/>
              <a:t>Deliver - Some Examples </a:t>
            </a:r>
            <a:r>
              <a:rPr lang="en-IE" dirty="0" err="1"/>
              <a:t>ctd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2F50B-09A9-AF4F-D805-CE28D7226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1997075"/>
            <a:ext cx="18908464" cy="8125301"/>
          </a:xfrm>
        </p:spPr>
        <p:txBody>
          <a:bodyPr/>
          <a:lstStyle/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 of a National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Menopause</a:t>
            </a:r>
            <a:r>
              <a:rPr lang="en-IE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Awareness campaign</a:t>
            </a:r>
            <a:r>
              <a:rPr lang="en-IE" sz="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E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Civil Service Menopause in the Workplace Framework, </a:t>
            </a:r>
            <a:r>
              <a:rPr lang="en-IE" sz="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quick reference guide</a:t>
            </a:r>
            <a:r>
              <a:rPr lang="en-IE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dedicated webpage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removal of VAT from Hormone Replacement Therapy products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of additional ‘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See-and-Treat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Ambulatory Gynaecology Clinics bringing total to 14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of 6 regional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fertility hubs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a typeface="Calibri" panose="020F0502020204030204" pitchFamily="34" charset="0"/>
              </a:rPr>
              <a:t>P</a:t>
            </a:r>
            <a:r>
              <a:rPr lang="en-IE" sz="4400" dirty="0">
                <a:effectLst/>
                <a:ea typeface="Calibri" panose="020F0502020204030204" pitchFamily="34" charset="0"/>
              </a:rPr>
              <a:t>ublicly funded </a:t>
            </a:r>
            <a:r>
              <a:rPr lang="en-IE" sz="44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IVF</a:t>
            </a:r>
            <a:r>
              <a:rPr lang="en-IE" sz="4400" dirty="0">
                <a:effectLst/>
                <a:ea typeface="Calibri" panose="020F0502020204030204" pitchFamily="34" charset="0"/>
              </a:rPr>
              <a:t> treatment</a:t>
            </a:r>
            <a:endParaRPr lang="en-IE" sz="44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en-IE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682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8642-6D79-6947-828B-CEE403EC2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40" y="777876"/>
            <a:ext cx="14151610" cy="1015663"/>
          </a:xfrm>
        </p:spPr>
        <p:txBody>
          <a:bodyPr/>
          <a:lstStyle/>
          <a:p>
            <a:r>
              <a:rPr lang="en-IE" dirty="0"/>
              <a:t>Deliver - Some Examples </a:t>
            </a:r>
            <a:r>
              <a:rPr lang="en-IE" dirty="0" err="1"/>
              <a:t>ctd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ECDA-52C0-B431-94AF-D40A18B7F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817" y="2454275"/>
            <a:ext cx="18908464" cy="5457904"/>
          </a:xfrm>
        </p:spPr>
        <p:txBody>
          <a:bodyPr/>
          <a:lstStyle/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6 regional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endometriosis hubs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- 2 supra-regional specialist centres for complex endometriosis, Framework being developed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urther development of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Assault Treatment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Units</a:t>
            </a:r>
          </a:p>
          <a:p>
            <a:pPr marL="1028700" lvl="1" indent="-57150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Tackling </a:t>
            </a:r>
            <a:r>
              <a:rPr lang="en-IE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poverty </a:t>
            </a:r>
            <a:r>
              <a:rPr lang="en-I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first time through removal of VAT on products and various initiatives in consultation with Local Authorities and NGOs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989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YearTaxHTField0 xmlns="b649f475-fe8b-4ff0-9561-4e96257c1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2023</TermName>
          <TermId xmlns="http://schemas.microsoft.com/office/infopath/2007/PartnerControls">efed90dc-e0b7-4aa2-9892-100d4f56bb2c</TermId>
        </TermInfo>
      </Terms>
    </eDocs_YearTaxHTField0>
    <eDocs_DocumentTopicsTaxHTField0 xmlns="b649f475-fe8b-4ff0-9561-4e96257c16f5">
      <Terms xmlns="http://schemas.microsoft.com/office/infopath/2007/PartnerControls"/>
    </eDocs_DocumentTopicsTaxHTField0>
    <TaxCatchAll xmlns="9ccbb8e9-59f8-4de3-88f5-a24b37a04ab3">
      <Value>27</Value>
      <Value>5</Value>
      <Value>34</Value>
      <Value>36</Value>
    </TaxCatchAll>
    <eDocs_FileStatus xmlns="http://schemas.microsoft.com/sharepoint/v3">Live</eDocs_FileStatus>
    <eDocs_SeriesSubSeriesTaxHTField0 xmlns="b649f475-fe8b-4ff0-9561-4e96257c1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022</TermName>
          <TermId xmlns="http://schemas.microsoft.com/office/infopath/2007/PartnerControls">a4a9989f-f142-449a-a1ae-708df4870247</TermId>
        </TermInfo>
      </Terms>
    </eDocs_SeriesSubSeriesTaxHTField0>
    <eDocs_FileName xmlns="http://schemas.microsoft.com/sharepoint/v3">H022-002-2023</eDocs_FileName>
    <eDocs_FileTopicsTaxHTField0 xmlns="b649f475-fe8b-4ff0-9561-4e96257c1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Policy</TermName>
          <TermId xmlns="http://schemas.microsoft.com/office/infopath/2007/PartnerControls">4a33dc0d-3844-455b-b86d-75ed32544334</TermId>
        </TermInfo>
      </Terms>
    </eDocs_FileTopicsTaxHTField0>
    <_dlc_ExpireDateSaved xmlns="http://schemas.microsoft.com/sharepoint/v3" xsi:nil="true"/>
    <_dlc_ExpireDate xmlns="http://schemas.microsoft.com/sharepoint/v3" xsi:nil="true"/>
    <eDocs_SecurityClassificationTaxHTField0 xmlns="b649f475-fe8b-4ff0-9561-4e96257c16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Private</TermName>
          <TermId xmlns="http://schemas.microsoft.com/office/infopath/2007/PartnerControls">29f56cfd-acd8-4d0a-80cb-a7b06c7ef1f3</TermId>
        </TermInfo>
      </Terms>
    </eDocs_SecurityClassification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7CE6374D4F9FFA498A9422ACEA45B6B5" ma:contentTypeVersion="16" ma:contentTypeDescription="Create a new document for eDocs" ma:contentTypeScope="" ma:versionID="53addce3fccde638d08510b6de25bcc6">
  <xsd:schema xmlns:xsd="http://www.w3.org/2001/XMLSchema" xmlns:xs="http://www.w3.org/2001/XMLSchema" xmlns:p="http://schemas.microsoft.com/office/2006/metadata/properties" xmlns:ns1="http://schemas.microsoft.com/sharepoint/v3" xmlns:ns2="b649f475-fe8b-4ff0-9561-4e96257c16f5" xmlns:ns3="9ccbb8e9-59f8-4de3-88f5-a24b37a04ab3" targetNamespace="http://schemas.microsoft.com/office/2006/metadata/properties" ma:root="true" ma:fieldsID="f8e8d5552549d2fbc46c7da0c6790704" ns1:_="" ns2:_="" ns3:_="">
    <xsd:import namespace="http://schemas.microsoft.com/sharepoint/v3"/>
    <xsd:import namespace="b649f475-fe8b-4ff0-9561-4e96257c16f5"/>
    <xsd:import namespace="9ccbb8e9-59f8-4de3-88f5-a24b37a04ab3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3:TaxCatchAll" minOccurs="0"/>
                <xsd:element ref="ns2:eDocs_SeriesSubSeriesTaxHTField0" minOccurs="0"/>
                <xsd:element ref="ns2:eDocs_YearTaxHTField0" minOccurs="0"/>
                <xsd:element ref="ns1:eDocs_FileName" minOccurs="0"/>
                <xsd:element ref="ns1:eDocs_FileStatus"/>
                <xsd:element ref="ns2:eDocs_FileTopicsTaxHTField0" minOccurs="0"/>
                <xsd:element ref="ns2:eDocs_SecurityClassification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eDocs_FileName" ma:index="19" nillable="true" ma:displayName="File Name" ma:default="0" ma:description="File Number" ma:indexed="true" ma:internalName="eDocs_FileName">
      <xsd:simpleType>
        <xsd:restriction base="dms:Text">
          <xsd:maxLength value="100"/>
        </xsd:restriction>
      </xsd:simpleType>
    </xsd:element>
    <xsd:element name="eDocs_FileStatus" ma:index="20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9f475-fe8b-4ff0-9561-4e96257c16f5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fieldId="{fbaa881f-c4ae-443f-9fda-fbdd527793d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15" nillable="true" ma:taxonomy="true" ma:internalName="eDocs_SeriesSubSeriesTaxHTField0" ma:taxonomyFieldName="eDocs_SeriesSubSeries" ma:displayName="Sub Series" ma:fieldId="{11f8bb48-43d6-459a-8b80-9123185593c7}" ma:sspId="10dad2a3-3129-4b46-ab27-45ef9b9bad6b" ma:termSetId="2aa124d1-1f41-4a68-8ba7-9b80e695ab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7" nillable="true" ma:taxonomy="true" ma:internalName="eDocs_YearTaxHTField0" ma:taxonomyFieldName="eDocs_Year" ma:displayName="Year" ma:indexed="true" ma:fieldId="{7b1b8a72-8553-41e1-8dd7-5ce464e281f2}" ma:sspId="10dad2a3-3129-4b46-ab27-45ef9b9bad6b" ma:termSetId="c3ff63bd-aa26-461b-bcbc-fe20728d10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1" nillable="true" ma:taxonomy="true" ma:internalName="eDocs_FileTopicsTaxHTField0" ma:taxonomyFieldName="eDocs_FileTopics" ma:displayName="File Topics" ma:default="" ma:fieldId="{602c691f-3efa-402d-ab5c-baa8c240a9e7}" ma:taxonomyMulti="true" ma:sspId="10dad2a3-3129-4b46-ab27-45ef9b9bad6b" ma:termSetId="48d16681-0ac9-492e-96e0-482fb66359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curityClassificationTaxHTField0" ma:index="23" nillable="true" ma:taxonomy="true" ma:internalName="eDocs_SecurityClassificationTaxHTField0" ma:taxonomyFieldName="eDocs_SecurityClassification" ma:displayName="Security Classification" ma:default="" ma:fieldId="{6bbd3faf-a5ab-4e5e-b8a6-a5e099cef439}" ma:sspId="10dad2a3-3129-4b46-ab27-45ef9b9bad6b" ma:termSetId="5a409d14-2540-463b-a7a5-0fda4d7091a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bb8e9-59f8-4de3-88f5-a24b37a04a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bd8510c-69e7-469e-a628-8ded189b9304}" ma:internalName="TaxCatchAll" ma:showField="CatchAllData" ma:web="9ccbb8e9-59f8-4de3-88f5-a24b37a04a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p:Policy xmlns:p="office.server.policy" id="" local="true">
  <p:Name>eDocument</p:Name>
  <p:Description/>
  <p:Statement/>
  <p:PolicyItems/>
</p:Policy>
</file>

<file path=customXml/itemProps1.xml><?xml version="1.0" encoding="utf-8"?>
<ds:datastoreItem xmlns:ds="http://schemas.openxmlformats.org/officeDocument/2006/customXml" ds:itemID="{F4C9F3A5-492A-47AE-A33B-D02C3347CA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46F386-5DA4-4C69-BF04-1BC6DADF83EF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9ccbb8e9-59f8-4de3-88f5-a24b37a04ab3"/>
    <ds:schemaRef ds:uri="b649f475-fe8b-4ff0-9561-4e96257c16f5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2C002ED-9164-45FF-9A29-096626E04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49f475-fe8b-4ff0-9561-4e96257c16f5"/>
    <ds:schemaRef ds:uri="9ccbb8e9-59f8-4de3-88f5-a24b37a04a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5736313-02FA-4157-8C8C-84F42EBBBFE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0B3CBDA-360D-4842-A974-0770B232DE1B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441</Words>
  <Application>Microsoft Office PowerPoint</Application>
  <PresentationFormat>Custom</PresentationFormat>
  <Paragraphs>67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Office Theme</vt:lpstr>
      <vt:lpstr>Embedding Women's Health in Policy – Model of Good Practice - Ireland</vt:lpstr>
      <vt:lpstr>Women’s Health Taskforce Why?</vt:lpstr>
      <vt:lpstr>Women’s Health Taskforce Who?</vt:lpstr>
      <vt:lpstr>Women’s Health Taskforce Plan</vt:lpstr>
      <vt:lpstr>Women’s  Health  Action Plan 2022 - 2023 Listen.  Invest.  Deliver.  Repeat.</vt:lpstr>
      <vt:lpstr>Invest</vt:lpstr>
      <vt:lpstr>Deliver - Some Examples </vt:lpstr>
      <vt:lpstr>Deliver - Some Examples ctd</vt:lpstr>
      <vt:lpstr>Deliver - Some Examples ctd</vt:lpstr>
      <vt:lpstr>Women’s Health Fund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M14131 Dept of Health Womens Health Action Plan 2022 1920X1080 V2</dc:title>
  <dc:creator>Anna Wallace</dc:creator>
  <cp:lastModifiedBy>Dilly O'Brien</cp:lastModifiedBy>
  <cp:revision>20</cp:revision>
  <cp:lastPrinted>2022-01-12T17:01:31Z</cp:lastPrinted>
  <dcterms:created xsi:type="dcterms:W3CDTF">2022-01-12T17:00:30Z</dcterms:created>
  <dcterms:modified xsi:type="dcterms:W3CDTF">2023-10-19T15:24:42Z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2022-01-10T00:00:00Z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2022-01-12T00:00:00Z</vt:filetime>
  </property>
  <property fmtid="{D5CDD505-2E9C-101B-9397-08002B2CF9AE}" pid="5" name="ContentTypeId">
    <vt:lpwstr>0x0101000BC94875665D404BB1351B53C41FD2C0007CE6374D4F9FFA498A9422ACEA45B6B5</vt:lpwstr>
  </property>
  <property fmtid="{D5CDD505-2E9C-101B-9397-08002B2CF9AE}" pid="6" name="eDocs_Year">
    <vt:lpwstr>36;#2023|efed90dc-e0b7-4aa2-9892-100d4f56bb2c</vt:lpwstr>
  </property>
  <property fmtid="{D5CDD505-2E9C-101B-9397-08002B2CF9AE}" pid="7" name="eDocs_SeriesSubSeries">
    <vt:lpwstr>27;#022|a4a9989f-f142-449a-a1ae-708df4870247</vt:lpwstr>
  </property>
  <property fmtid="{D5CDD505-2E9C-101B-9397-08002B2CF9AE}" pid="8" name="eDocs_FileTopics">
    <vt:lpwstr>5;#Policy|4a33dc0d-3844-455b-b86d-75ed32544334</vt:lpwstr>
  </property>
  <property fmtid="{D5CDD505-2E9C-101B-9397-08002B2CF9AE}" pid="9" name="eDocs_DocumentTopics">
    <vt:lpwstr/>
  </property>
  <property fmtid="{D5CDD505-2E9C-101B-9397-08002B2CF9AE}" pid="10" name="_dlc_policyId">
    <vt:lpwstr>0x0101000BC94875665D404BB1351B53C41FD2C0|151133126</vt:lpwstr>
  </property>
  <property fmtid="{D5CDD505-2E9C-101B-9397-08002B2CF9AE}" pid="11" name="ItemRetentionFormula">
    <vt:lpwstr/>
  </property>
  <property fmtid="{D5CDD505-2E9C-101B-9397-08002B2CF9AE}" pid="12" name="eDocs_SecurityClassification">
    <vt:lpwstr>34;#Private|29f56cfd-acd8-4d0a-80cb-a7b06c7ef1f3</vt:lpwstr>
  </property>
  <property fmtid="{D5CDD505-2E9C-101B-9397-08002B2CF9AE}" pid="13" name="_docset_NoMedatataSyncRequired">
    <vt:lpwstr>False</vt:lpwstr>
  </property>
  <property fmtid="{D5CDD505-2E9C-101B-9397-08002B2CF9AE}" pid="14" name="_dlc_LastRun">
    <vt:lpwstr>04/16/2022 23:03:51</vt:lpwstr>
  </property>
  <property fmtid="{D5CDD505-2E9C-101B-9397-08002B2CF9AE}" pid="15" name="_dlc_ItemStageId">
    <vt:lpwstr>1</vt:lpwstr>
  </property>
</Properties>
</file>