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  <p:sldMasterId id="2147483682" r:id="rId2"/>
  </p:sldMasterIdLst>
  <p:notesMasterIdLst>
    <p:notesMasterId r:id="rId11"/>
  </p:notesMasterIdLst>
  <p:sldIdLst>
    <p:sldId id="299" r:id="rId3"/>
    <p:sldId id="479" r:id="rId4"/>
    <p:sldId id="480" r:id="rId5"/>
    <p:sldId id="467" r:id="rId6"/>
    <p:sldId id="474" r:id="rId7"/>
    <p:sldId id="475" r:id="rId8"/>
    <p:sldId id="476" r:id="rId9"/>
    <p:sldId id="292" r:id="rId10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0BF931-5734-599C-96D5-B76ADD209219}" name="Sylvia Gaiswinkler" initials="SG" userId="S::sylvia.gaiswinkler@goeg.at::834d9768-c3da-4af7-9b81-00fcd48584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a Gaiswinkler" initials="SG" lastIdx="3" clrIdx="0">
    <p:extLst>
      <p:ext uri="{19B8F6BF-5375-455C-9EA6-DF929625EA0E}">
        <p15:presenceInfo xmlns:p15="http://schemas.microsoft.com/office/powerpoint/2012/main" userId="S::sylvia.gaiswinkler@goeg.at::834d9768-c3da-4af7-9b81-00fcd48584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12" autoAdjust="0"/>
    <p:restoredTop sz="90283" autoAdjust="0"/>
  </p:normalViewPr>
  <p:slideViewPr>
    <p:cSldViewPr snapToGrid="0" snapToObjects="1">
      <p:cViewPr varScale="1">
        <p:scale>
          <a:sx n="98" d="100"/>
          <a:sy n="98" d="100"/>
        </p:scale>
        <p:origin x="60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0092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B8F0B-18BC-E148-8EB7-4A279D302A93}" type="datetimeFigureOut">
              <a:rPr lang="de-DE" smtClean="0"/>
              <a:t>20.10.2023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E34C-5803-574A-8808-5FFCDECC69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3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3E34C-5803-574A-8808-5FFCDECC69D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52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3E34C-5803-574A-8808-5FFCDECC69D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23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200" lvl="1" indent="0">
              <a:buNone/>
            </a:pPr>
            <a:endParaRPr lang="de-DE" sz="1400">
              <a:solidFill>
                <a:srgbClr val="FF0000"/>
              </a:solidFill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3E34C-5803-574A-8808-5FFCDECC69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8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3E34C-5803-574A-8808-5FFCDECC69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75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3E34C-5803-574A-8808-5FFCDECC69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89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3E34C-5803-574A-8808-5FFCDECC69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199D1-A3ED-7141-900F-850277DE6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78218"/>
            <a:ext cx="5264150" cy="285273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3E297B-D8FB-3C40-BCE8-D25DB29A37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58701"/>
            <a:ext cx="6814456" cy="8273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Name(</a:t>
            </a:r>
            <a:r>
              <a:rPr lang="de-DE" dirty="0" err="1"/>
              <a:t>n</a:t>
            </a:r>
            <a:r>
              <a:rPr lang="de-DE" dirty="0"/>
              <a:t>) + Datum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35A5771-D9DD-174B-BAD4-977E2BE9EBF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49" y="5003581"/>
            <a:ext cx="6814457" cy="2664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der Veranstaltung (optional)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159EE-37F5-1A41-A8CC-463EDCF8E8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560" y="5518149"/>
            <a:ext cx="3649663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5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612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4360B74-E083-A14B-A4BD-7FE78EF55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7672" y="1825625"/>
            <a:ext cx="5036127" cy="309273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787288E-6535-A54C-8183-6FC75DEAE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2438" y="5029200"/>
            <a:ext cx="4551362" cy="114776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Platzhalter Bildtext (optional)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C4CBA87A-E451-7848-8A5B-E54D742B1A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bzw. Quelle für Grafik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D38EDA9F-26AA-9B4B-943D-068901DA3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8AC0FC82-454D-794F-9E61-98FC37AD9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37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oto groß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6127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612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4360B74-E083-A14B-A4BD-7FE78EF55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E1597D52-DB92-8F4E-ACAC-2DF2F22FAA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4415644" y="4542907"/>
            <a:ext cx="3092739" cy="175372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CF2F1D4-8E75-E74A-9E9B-23F9ACD2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B5D8E2D9-9F98-174A-A73B-C08877715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19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oto groß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086" y="365125"/>
            <a:ext cx="5036127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6086" y="1825625"/>
            <a:ext cx="503612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F3A225-8CBA-1D43-A5F3-C3B34E9F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21106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7686EE-0B43-4041-9CC6-880FFB34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4360B74-E083-A14B-A4BD-7FE78EF55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C34197C6-8298-4F4D-9D29-A480134577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4682825" y="4543700"/>
            <a:ext cx="3092739" cy="173786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9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9041BA2-1767-C94D-ADB1-D68E5BCF4DED}"/>
              </a:ext>
            </a:extLst>
          </p:cNvPr>
          <p:cNvSpPr/>
          <p:nvPr userDrawn="1"/>
        </p:nvSpPr>
        <p:spPr>
          <a:xfrm>
            <a:off x="-7044124" y="-4611029"/>
            <a:ext cx="15767824" cy="1576782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97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480610" cy="599122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0" i="1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de-DE" dirty="0"/>
              <a:t>Zitat einfügen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47C85DA-DEB1-6B45-8BCE-A40D052CC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F91EB983-D1FB-B445-B84F-A184C6CF1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21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9041BA2-1767-C94D-ADB1-D68E5BCF4DED}"/>
              </a:ext>
            </a:extLst>
          </p:cNvPr>
          <p:cNvSpPr/>
          <p:nvPr userDrawn="1"/>
        </p:nvSpPr>
        <p:spPr>
          <a:xfrm>
            <a:off x="-7045200" y="-4611600"/>
            <a:ext cx="15767824" cy="157678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7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480610" cy="599122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0" i="1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de-DE" dirty="0"/>
              <a:t>Zitat einfügen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98BA530-A311-C040-9ABA-9BC18ED00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50C63A5F-98A6-CA4A-A64B-AAF1AD280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983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9041BA2-1767-C94D-ADB1-D68E5BCF4DED}"/>
              </a:ext>
            </a:extLst>
          </p:cNvPr>
          <p:cNvSpPr/>
          <p:nvPr userDrawn="1"/>
        </p:nvSpPr>
        <p:spPr>
          <a:xfrm>
            <a:off x="-7045712" y="-4611600"/>
            <a:ext cx="15767824" cy="1576782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97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480610" cy="599122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0" i="1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de-DE" dirty="0"/>
              <a:t>Zitat einfügen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206C18-D085-A341-A490-DCA32D7A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2E0BE613-2579-1346-9D30-812D06A07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86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19648-431A-CD4E-A86B-47B84EDB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FED645-0D50-F442-92BD-739BA6D36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FCACA201-1CE3-5B46-9161-FA38F177F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52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B31DF02-5907-3741-BDB4-2FF73248C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8875D0E8-C3D5-3945-B037-AFA95D71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49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AC1433-E21F-BE4C-888C-1495D361D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EA347DD-02C0-284A-9A53-0102C4C6EC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bzw. Quelle für Grafik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1BF6061-5738-8A42-85F6-5A4F029CB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9599875C-5696-8544-8E04-880E70DFE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7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reduz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142D8E-0CA1-0040-ACEA-4EB5B568BFB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14585" r="47428" b="30070"/>
          <a:stretch/>
        </p:blipFill>
        <p:spPr>
          <a:xfrm rot="10800000" flipV="1">
            <a:off x="-2" y="-1"/>
            <a:ext cx="2615610" cy="395531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F594399-5AF1-144B-9DE2-A655F45DA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2078966"/>
            <a:ext cx="10520363" cy="1751989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F9FC923-F71A-6F41-880A-ED3AD83FF7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58701"/>
            <a:ext cx="10520362" cy="8273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Name(</a:t>
            </a:r>
            <a:r>
              <a:rPr lang="de-DE" dirty="0" err="1"/>
              <a:t>n</a:t>
            </a:r>
            <a:r>
              <a:rPr lang="de-DE" dirty="0"/>
              <a:t>) + Datum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AE2277E-0F28-FB43-A228-1F295C314C3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49" y="5003581"/>
            <a:ext cx="6814457" cy="2664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der Veranstaltung (optional)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B2D89F1-BF4A-8E4B-8948-4B6871584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560" y="5518149"/>
            <a:ext cx="3649663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elfolie mit Co-Branding (flexibe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199D1-A3ED-7141-900F-850277DE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8218"/>
            <a:ext cx="5264150" cy="285273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3E297B-D8FB-3C40-BCE8-D25DB29A37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58701"/>
            <a:ext cx="6814456" cy="8273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Datum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35A5771-D9DD-174B-BAD4-977E2BE9EBF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49" y="5003581"/>
            <a:ext cx="6814457" cy="2664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der Veranstaltung (optional)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461AD9-5096-1D41-AA45-D1ADB5946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877" y="5680326"/>
            <a:ext cx="2976345" cy="5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C0495-01B4-6542-A285-927622BA2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400"/>
              </a:spcBef>
              <a:defRPr sz="20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0000C-4445-374D-AF36-00BE772D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02854C98-8580-5B46-9415-3A34673ED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68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einfach mit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C0495-01B4-6542-A285-927622BA2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400"/>
              </a:spcBef>
              <a:defRPr sz="20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0000C-4445-374D-AF36-00BE772D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02854C98-8580-5B46-9415-3A34673ED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A879100A-8100-E049-87BF-9D25BEC7D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bzw. Quelle für Grafik</a:t>
            </a:r>
          </a:p>
        </p:txBody>
      </p:sp>
    </p:spTree>
    <p:extLst>
      <p:ext uri="{BB962C8B-B14F-4D97-AF65-F5344CB8AC3E}">
        <p14:creationId xmlns:p14="http://schemas.microsoft.com/office/powerpoint/2010/main" val="21726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mit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272623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C0495-01B4-6542-A285-927622BA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2623" cy="435133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400"/>
              </a:spcBef>
              <a:defRPr sz="20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D72DB8-BC80-6B45-B853-5A8C719C5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39" r="47648"/>
          <a:stretch/>
        </p:blipFill>
        <p:spPr>
          <a:xfrm>
            <a:off x="9692106" y="0"/>
            <a:ext cx="2499894" cy="5860926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BA9E5BF-25EF-F04C-8BCB-D5D70E3D3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4F82F8E3-0EE2-8D4B-8211-D36CDDF59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061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mit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6399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 dirty="0"/>
              <a:t>Titel des Vortrags/der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C0495-01B4-6542-A285-927622BA2A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263996" cy="43513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400"/>
              </a:spcBef>
              <a:buFont typeface="+mj-lt"/>
              <a:buAutoNum type="arabicPeriod"/>
              <a:defRPr sz="2400"/>
            </a:lvl1pPr>
            <a:lvl2pPr marL="800100" indent="-342900">
              <a:lnSpc>
                <a:spcPct val="110000"/>
              </a:lnSpc>
              <a:buFont typeface="+mj-lt"/>
              <a:buAutoNum type="arabicPeriod"/>
              <a:defRPr sz="2000"/>
            </a:lvl2pPr>
            <a:lvl3pPr marL="1257300" indent="-342900">
              <a:lnSpc>
                <a:spcPct val="110000"/>
              </a:lnSpc>
              <a:buFont typeface="+mj-lt"/>
              <a:buAutoNum type="arabicPeriod"/>
              <a:defRPr sz="1800"/>
            </a:lvl3pPr>
            <a:lvl4pPr marL="1714500" indent="-342900">
              <a:lnSpc>
                <a:spcPct val="110000"/>
              </a:lnSpc>
              <a:buFont typeface="+mj-lt"/>
              <a:buAutoNum type="arabicPeriod"/>
              <a:defRPr sz="1600"/>
            </a:lvl4pPr>
            <a:lvl5pPr marL="2171700" indent="-342900">
              <a:lnSpc>
                <a:spcPct val="110000"/>
              </a:lnSpc>
              <a:buFont typeface="+mj-lt"/>
              <a:buAutoNum type="arabicPeriod"/>
              <a:defRPr sz="1600"/>
            </a:lvl5pPr>
          </a:lstStyle>
          <a:p>
            <a:pPr lvl="0"/>
            <a:r>
              <a:rPr lang="de-DE" dirty="0"/>
              <a:t>Agenda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D72DB8-BC80-6B45-B853-5A8C719C5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39" r="47648"/>
          <a:stretch/>
        </p:blipFill>
        <p:spPr>
          <a:xfrm>
            <a:off x="9692106" y="0"/>
            <a:ext cx="2499894" cy="5860926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226D2F9-8FA0-5941-AF46-F6AD2AE59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13168C36-EB10-E94D-B482-F0EBEFA49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64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AC1433-E21F-BE4C-888C-1495D361D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EA347DD-02C0-284A-9A53-0102C4C6EC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bzw. Quelle für Grafik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1BF6061-5738-8A42-85F6-5A4F029CB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9599875C-5696-8544-8E04-880E70DFE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8999"/>
            <a:ext cx="3200400" cy="27479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230400" indent="-228600">
              <a:buFont typeface="Systemschrift Normal"/>
              <a:buChar char="●"/>
              <a:defRPr sz="1600"/>
            </a:lvl2pPr>
            <a:lvl3pPr marL="489600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Kleiner Titel</a:t>
            </a:r>
          </a:p>
          <a:p>
            <a:pPr lvl="1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82F1A54-CED4-A348-91CD-D0D236098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870075"/>
            <a:ext cx="3198812" cy="137953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4">
            <a:extLst>
              <a:ext uri="{FF2B5EF4-FFF2-40B4-BE49-F238E27FC236}">
                <a16:creationId xmlns:a16="http://schemas.microsoft.com/office/drawing/2014/main" id="{B8E9EC0E-12A9-AF40-82D0-8D28600980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49262" y="1870075"/>
            <a:ext cx="3198812" cy="137953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4">
            <a:extLst>
              <a:ext uri="{FF2B5EF4-FFF2-40B4-BE49-F238E27FC236}">
                <a16:creationId xmlns:a16="http://schemas.microsoft.com/office/drawing/2014/main" id="{BDB4BA3F-28B1-724A-BF1D-9B523B0C94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4988" y="1870075"/>
            <a:ext cx="3198812" cy="137953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412B9ADD-482A-F94D-8FCE-07493215856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36424" y="3428999"/>
            <a:ext cx="3200400" cy="27479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230400" indent="-228600">
              <a:buFont typeface="Systemschrift Normal"/>
              <a:buChar char="●"/>
              <a:defRPr sz="1600"/>
            </a:lvl2pPr>
            <a:lvl3pPr marL="489600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Kleiner Titel</a:t>
            </a:r>
          </a:p>
          <a:p>
            <a:pPr lvl="1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C723280-0835-1446-951F-7EF575BF5C8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65276" y="3428999"/>
            <a:ext cx="3200400" cy="27479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230400" indent="-228600">
              <a:buFont typeface="Systemschrift Normal"/>
              <a:buChar char="●"/>
              <a:defRPr sz="1600"/>
            </a:lvl2pPr>
            <a:lvl3pPr marL="489600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Kleiner Titel</a:t>
            </a:r>
          </a:p>
          <a:p>
            <a:pPr lvl="1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817565B-4F57-394C-A967-E7203684F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für alle 3 Bilder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72432DD-FFE6-E14E-8F9E-FEF627453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">
            <a:extLst>
              <a:ext uri="{FF2B5EF4-FFF2-40B4-BE49-F238E27FC236}">
                <a16:creationId xmlns:a16="http://schemas.microsoft.com/office/drawing/2014/main" id="{39EB016A-EA91-0D47-8F43-F112D43AE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A62023-F5F8-C744-B4A6-E45D2093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8D1288-89EA-504A-96DC-A83B5E916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502D49FA-A46F-9141-8585-FBCB7123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7F69BD79-1066-0843-AAC0-DC5F1A2F2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8600E0F-6218-E841-AA94-DE6B34AE4A3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17404" y="6423025"/>
            <a:ext cx="1641475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81" r:id="rId3"/>
    <p:sldLayoutId id="2147483668" r:id="rId4"/>
    <p:sldLayoutId id="2147483677" r:id="rId5"/>
    <p:sldLayoutId id="2147483650" r:id="rId6"/>
    <p:sldLayoutId id="2147483667" r:id="rId7"/>
    <p:sldLayoutId id="2147483652" r:id="rId8"/>
    <p:sldLayoutId id="2147483669" r:id="rId9"/>
    <p:sldLayoutId id="2147483660" r:id="rId10"/>
    <p:sldLayoutId id="2147483666" r:id="rId11"/>
    <p:sldLayoutId id="2147483670" r:id="rId12"/>
    <p:sldLayoutId id="2147483678" r:id="rId13"/>
    <p:sldLayoutId id="2147483679" r:id="rId14"/>
    <p:sldLayoutId id="2147483680" r:id="rId15"/>
    <p:sldLayoutId id="2147483654" r:id="rId16"/>
    <p:sldLayoutId id="2147483655" r:id="rId17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Systemschrift Normal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4968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7020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6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4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4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A62023-F5F8-C744-B4A6-E45D2093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8D1288-89EA-504A-96DC-A83B5E916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502D49FA-A46F-9141-8585-FBCB7123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7F69BD79-1066-0843-AAC0-DC5F1A2F2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8600E0F-6218-E841-AA94-DE6B34AE4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7404" y="6423025"/>
            <a:ext cx="1641475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Systemschrift Normal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4968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7020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6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4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4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8B460-28AC-B847-B62C-08EEF043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8" y="1679332"/>
            <a:ext cx="6390383" cy="2425943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altLang="de-DE"/>
              <a:t>Embedding Women´s Health in Policy </a:t>
            </a:r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F3B54-F46F-1B43-B1EC-A108C2DC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978" y="4105275"/>
            <a:ext cx="6814456" cy="2462793"/>
          </a:xfrm>
        </p:spPr>
        <p:txBody>
          <a:bodyPr>
            <a:noAutofit/>
          </a:bodyPr>
          <a:lstStyle/>
          <a:p>
            <a:r>
              <a:rPr lang="de-AT" altLang="de-DE" sz="1600"/>
              <a:t>Sylvia Gaiswinkler</a:t>
            </a:r>
          </a:p>
          <a:p>
            <a:r>
              <a:rPr lang="en-US" altLang="de-DE" sz="1600"/>
              <a:t>The Austrian National Public Health Institute (GÖG)</a:t>
            </a:r>
          </a:p>
          <a:p>
            <a:endParaRPr lang="de-AT" altLang="de-DE" sz="1600"/>
          </a:p>
          <a:p>
            <a:r>
              <a:rPr lang="en-US" altLang="de-DE" sz="1600"/>
              <a:t>European Parliament</a:t>
            </a:r>
          </a:p>
          <a:p>
            <a:r>
              <a:rPr lang="en-US" altLang="de-DE" sz="1600"/>
              <a:t>EIWH Women’s Health Interest Group Launch</a:t>
            </a:r>
          </a:p>
          <a:p>
            <a:r>
              <a:rPr lang="en-US" altLang="de-DE" sz="1600"/>
              <a:t>Brussels, 23th October 2023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519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3F24F87-E175-A2CE-C1BA-7AD7F089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Austrian Action Plan for Women´s Health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47846668-5C7D-C447-D41F-0BA1E2E9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260" y="1825625"/>
            <a:ext cx="6860935" cy="44195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2800" b="1">
                <a:solidFill>
                  <a:schemeClr val="accent3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17 Goals. 40 Measures.</a:t>
            </a:r>
          </a:p>
          <a:p>
            <a:endParaRPr lang="de-DE" sz="72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sz="72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Initiated </a:t>
            </a:r>
            <a:r>
              <a:rPr lang="en-US" sz="7200">
                <a:latin typeface="Lucida Sans" panose="020B0602030504020204" pitchFamily="34" charset="0"/>
                <a:cs typeface="Lucida Sans Unicode" panose="020B0602030504020204" pitchFamily="34" charset="0"/>
              </a:rPr>
              <a:t>by the </a:t>
            </a:r>
            <a:r>
              <a:rPr lang="en-US" sz="72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Minister of Women´s Affairs </a:t>
            </a:r>
            <a:r>
              <a:rPr lang="en-US" sz="7200">
                <a:latin typeface="Lucida Sans" panose="020B0602030504020204" pitchFamily="34" charset="0"/>
                <a:cs typeface="Lucida Sans Unicode" panose="020B0602030504020204" pitchFamily="34" charset="0"/>
              </a:rPr>
              <a:t>in 2015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7200">
                <a:latin typeface="Lucida Sans" panose="020B0602030504020204" pitchFamily="34" charset="0"/>
                <a:cs typeface="Lucida Sans Unicode" panose="020B0602030504020204" pitchFamily="34" charset="0"/>
              </a:rPr>
              <a:t>commissioned by the Ministries of Health and Women´s Affairs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7200">
                <a:latin typeface="Lucida Sans" panose="020B0602030504020204" pitchFamily="34" charset="0"/>
                <a:cs typeface="Lucida Sans Unicode" panose="020B0602030504020204" pitchFamily="34" charset="0"/>
              </a:rPr>
              <a:t>developed in a multidimensional and systematic process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72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intersectional and cross-political (HiAP)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7200">
                <a:latin typeface="Lucida Sans" panose="020B0602030504020204" pitchFamily="34" charset="0"/>
                <a:cs typeface="Lucida Sans Unicode" panose="020B0602030504020204" pitchFamily="34" charset="0"/>
              </a:rPr>
              <a:t>by 4 </a:t>
            </a:r>
            <a:r>
              <a:rPr lang="en-US" sz="72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expert working groups </a:t>
            </a:r>
            <a:r>
              <a:rPr lang="en-US" sz="7200">
                <a:latin typeface="Lucida Sans" panose="020B0602030504020204" pitchFamily="34" charset="0"/>
                <a:cs typeface="Lucida Sans Unicode" panose="020B0602030504020204" pitchFamily="34" charset="0"/>
              </a:rPr>
              <a:t>(according to lifephases)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7200">
                <a:latin typeface="Lucida Sans" panose="020B0602030504020204" pitchFamily="34" charset="0"/>
                <a:cs typeface="Lucida Sans Unicode" panose="020B0602030504020204" pitchFamily="34" charset="0"/>
              </a:rPr>
              <a:t>by 50 interdisciplinary experts, </a:t>
            </a:r>
            <a:r>
              <a:rPr lang="en-US" sz="72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50 organizations</a:t>
            </a:r>
          </a:p>
          <a:p>
            <a:pPr marL="268200" lvl="1" indent="0">
              <a:buNone/>
            </a:pPr>
            <a:endParaRPr lang="en-US" sz="7200">
              <a:latin typeface="Lucida Sans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sz="7200">
                <a:latin typeface="Lucida Sans" panose="020B0602030504020204" pitchFamily="34" charset="0"/>
                <a:cs typeface="Lucida Sans Unicode" panose="020B0602030504020204" pitchFamily="34" charset="0"/>
              </a:rPr>
              <a:t>Along three </a:t>
            </a:r>
            <a:r>
              <a:rPr lang="en-US" sz="72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lifephases of women</a:t>
            </a:r>
            <a:endParaRPr lang="de-DE" sz="72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de-DE" sz="200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769C6B0-4A07-5E82-5694-BE7BAD5EC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DD6A526-6E93-4D44-80E5-3CEE2153CC52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pic>
        <p:nvPicPr>
          <p:cNvPr id="8" name="Grafik 7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541BCCDD-229B-5F6F-5D1B-0424412F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5931"/>
            <a:ext cx="305681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38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3F24F87-E175-A2CE-C1BA-7AD7F089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Implementing Structure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47846668-5C7D-C447-D41F-0BA1E2E9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322" y="1488332"/>
            <a:ext cx="4951831" cy="523314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Presentation</a:t>
            </a:r>
            <a:r>
              <a:rPr lang="en-US" sz="1700" b="1"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700">
                <a:latin typeface="Lucida Sans" panose="020B0602030504020204" pitchFamily="34" charset="0"/>
                <a:cs typeface="Lucida Sans Unicode" panose="020B0602030504020204" pitchFamily="34" charset="0"/>
              </a:rPr>
              <a:t>at the 1st Women´s Health Dialogue by the Austrian Minister of Health in May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Cross-party approval</a:t>
            </a:r>
            <a:r>
              <a:rPr lang="en-US" sz="1700" b="1">
                <a:latin typeface="Lucida Sans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700">
                <a:latin typeface="Lucida Sans" panose="020B0602030504020204" pitchFamily="34" charset="0"/>
                <a:cs typeface="Lucida Sans Unicode" panose="020B0602030504020204" pitchFamily="34" charset="0"/>
              </a:rPr>
              <a:t>in the Austrian National Assembly in June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Focal Points</a:t>
            </a:r>
            <a:br>
              <a:rPr lang="en-US" sz="1700">
                <a:latin typeface="Lucida Sans" panose="020B0602030504020204" pitchFamily="34" charset="0"/>
                <a:cs typeface="Lucida Sans Unicode" panose="020B0602030504020204" pitchFamily="34" charset="0"/>
              </a:rPr>
            </a:br>
            <a:r>
              <a:rPr lang="en-US" sz="1700">
                <a:latin typeface="Lucida Sans" panose="020B0602030504020204" pitchFamily="34" charset="0"/>
                <a:cs typeface="Lucida Sans Unicode" panose="020B0602030504020204" pitchFamily="34" charset="0"/>
              </a:rPr>
              <a:t>1 coordinating link in each federal state, implementation key pillars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Focal Point Meetings</a:t>
            </a:r>
            <a:br>
              <a:rPr lang="en-US" sz="1700">
                <a:latin typeface="Lucida Sans" panose="020B0602030504020204" pitchFamily="34" charset="0"/>
                <a:cs typeface="Lucida Sans Unicode" panose="020B0602030504020204" pitchFamily="34" charset="0"/>
              </a:rPr>
            </a:br>
            <a:r>
              <a:rPr lang="en-US" sz="1700">
                <a:latin typeface="Lucida Sans" panose="020B0602030504020204" pitchFamily="34" charset="0"/>
                <a:cs typeface="Lucida Sans Unicode" panose="020B0602030504020204" pitchFamily="34" charset="0"/>
              </a:rPr>
              <a:t>Expert exchange with input presentations (2-3 annualy)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>
                <a:highlight>
                  <a:srgbClr val="C0C0C0"/>
                </a:highlight>
                <a:latin typeface="Lucida Sans" panose="020B0602030504020204" pitchFamily="34" charset="0"/>
                <a:cs typeface="Lucida Sans Unicode" panose="020B0602030504020204" pitchFamily="34" charset="0"/>
              </a:rPr>
              <a:t>Women´s Health Dialogue </a:t>
            </a:r>
            <a:r>
              <a:rPr lang="en-US" sz="1700">
                <a:latin typeface="Lucida Sans" panose="020B0602030504020204" pitchFamily="34" charset="0"/>
                <a:cs typeface="Lucida Sans Unicode" panose="020B0602030504020204" pitchFamily="34" charset="0"/>
              </a:rPr>
              <a:t>Intersectoral conference, Austria-wide (1 annualy)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>
                <a:latin typeface="Lucida Sans" panose="020B0602030504020204" pitchFamily="34" charset="0"/>
                <a:cs typeface="Lucida Sans Unicode" panose="020B0602030504020204" pitchFamily="34" charset="0"/>
              </a:rPr>
              <a:t>Monitoring via reported 'traffic light system’ from Focal Point Experts</a:t>
            </a:r>
            <a:endParaRPr lang="de-DE" sz="1700">
              <a:latin typeface="Lucida Sans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de-DE" sz="1700">
              <a:latin typeface="Lucida Sans" panose="020B0602030504020204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769C6B0-4A07-5E82-5694-BE7BAD5EC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DD6A526-6E93-4D44-80E5-3CEE2153CC52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8CFDE3E-5DA6-9A89-F829-4A6086387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1" y="1668464"/>
            <a:ext cx="5857938" cy="328291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75E7D6E-35B2-E2A7-0200-136003480EB4}"/>
              </a:ext>
            </a:extLst>
          </p:cNvPr>
          <p:cNvSpPr/>
          <p:nvPr/>
        </p:nvSpPr>
        <p:spPr>
          <a:xfrm>
            <a:off x="719847" y="1690688"/>
            <a:ext cx="3122579" cy="55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Focal Points for Women´s Health in Austria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0F4232-8494-281B-B978-D94E1C3099CC}"/>
              </a:ext>
            </a:extLst>
          </p:cNvPr>
          <p:cNvSpPr/>
          <p:nvPr/>
        </p:nvSpPr>
        <p:spPr>
          <a:xfrm>
            <a:off x="4435814" y="4762873"/>
            <a:ext cx="1966156" cy="314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2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15B32-1E03-1FC2-9D92-A916EDAC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822" y="365125"/>
            <a:ext cx="6328392" cy="1325563"/>
          </a:xfrm>
        </p:spPr>
        <p:txBody>
          <a:bodyPr/>
          <a:lstStyle/>
          <a:p>
            <a:r>
              <a:rPr lang="de-DE"/>
              <a:t>Women´s Health Report 2022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99DAB0-8485-6DA4-B8B5-B85E14A9F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3822" y="1690688"/>
            <a:ext cx="6406178" cy="4570263"/>
          </a:xfrm>
        </p:spPr>
        <p:txBody>
          <a:bodyPr>
            <a:normAutofit fontScale="92500" lnSpcReduction="10000"/>
          </a:bodyPr>
          <a:lstStyle/>
          <a:p>
            <a:r>
              <a:rPr lang="en-US" sz="2600"/>
              <a:t>A women's health report after more than 10 years</a:t>
            </a:r>
          </a:p>
          <a:p>
            <a:r>
              <a:rPr lang="en-US" sz="2400"/>
              <a:t>Information on the health situation of girls and women</a:t>
            </a:r>
          </a:p>
          <a:p>
            <a:r>
              <a:rPr lang="en-US" sz="2400"/>
              <a:t>Topics that are hardly or not at all covered in common health reports</a:t>
            </a:r>
          </a:p>
          <a:p>
            <a:r>
              <a:rPr lang="de-DE" sz="2400"/>
              <a:t>Methodology </a:t>
            </a:r>
          </a:p>
          <a:p>
            <a:pPr lvl="1"/>
            <a:r>
              <a:rPr lang="en-US" sz="2000"/>
              <a:t>Literature research </a:t>
            </a:r>
          </a:p>
          <a:p>
            <a:pPr lvl="1"/>
            <a:r>
              <a:rPr lang="en-US" sz="2000"/>
              <a:t>Secondary data analysis (ATHIS, EU-SILC, HBSC, HLS-EU, diagnosis and service documentation of Austrian hospitals, cause of death statistics)</a:t>
            </a:r>
          </a:p>
          <a:p>
            <a:pPr lvl="1"/>
            <a:r>
              <a:rPr lang="en-US" sz="2000"/>
              <a:t>Supported by an expert group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5CABC-34E1-1F51-D581-9183576C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428A120-CDC5-7667-A467-7BF3FC0C7C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693444" cy="6858000"/>
          </a:xfrm>
        </p:spPr>
        <p:txBody>
          <a:bodyPr/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A55895B-C194-129A-29A5-997A28C73F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48005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07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DB76D-2256-C03E-9B2D-014A2912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339" y="139214"/>
            <a:ext cx="6443829" cy="1325563"/>
          </a:xfrm>
        </p:spPr>
        <p:txBody>
          <a:bodyPr/>
          <a:lstStyle/>
          <a:p>
            <a:r>
              <a:rPr lang="en-US"/>
              <a:t>Women´s Health Report 2022</a:t>
            </a:r>
            <a:br>
              <a:rPr lang="de-DE"/>
            </a:br>
            <a:r>
              <a:rPr lang="de-DE"/>
              <a:t>KEY FINDINGS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A45CB3-7010-2BE2-9B5B-2B01537D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339" y="1572352"/>
            <a:ext cx="6443829" cy="5000569"/>
          </a:xfrm>
        </p:spPr>
        <p:txBody>
          <a:bodyPr>
            <a:normAutofit fontScale="92500" lnSpcReduction="10000"/>
          </a:bodyPr>
          <a:lstStyle/>
          <a:p>
            <a:r>
              <a:rPr lang="en-US" sz="2200"/>
              <a:t>~ 51 percent of the population are women, </a:t>
            </a:r>
          </a:p>
          <a:p>
            <a:pPr marL="268200" lvl="1" indent="0">
              <a:buNone/>
            </a:pPr>
            <a:r>
              <a:rPr lang="en-US" sz="2000" u="sng"/>
              <a:t>but still:</a:t>
            </a:r>
          </a:p>
          <a:p>
            <a:r>
              <a:rPr lang="en-US" sz="2200" b="1">
                <a:highlight>
                  <a:srgbClr val="C0C0C0"/>
                </a:highlight>
              </a:rPr>
              <a:t>Challenging data </a:t>
            </a:r>
            <a:r>
              <a:rPr lang="en-US" sz="2200"/>
              <a:t>on women-specific or health-related issues for girls and women – including</a:t>
            </a:r>
          </a:p>
          <a:p>
            <a:pPr lvl="1"/>
            <a:r>
              <a:rPr lang="en-US" sz="1600"/>
              <a:t>Menstrual health and menopause, sexual health, reproductive self-determination, girls and women in their different life phases</a:t>
            </a:r>
          </a:p>
          <a:p>
            <a:pPr lvl="1"/>
            <a:r>
              <a:rPr lang="en-US" sz="1600"/>
              <a:t>health impacts due to: multiple stresses, negative body and self-images, experiences of violence</a:t>
            </a:r>
          </a:p>
          <a:p>
            <a:pPr lvl="1"/>
            <a:r>
              <a:rPr lang="en-US" sz="1600"/>
              <a:t>Health issues / diseases that either only affect women, or more frequently or differently than men (e.g. endometriosis) </a:t>
            </a:r>
          </a:p>
          <a:p>
            <a:r>
              <a:rPr lang="en-US" sz="2200"/>
              <a:t>Striking: existing data often with </a:t>
            </a:r>
            <a:r>
              <a:rPr lang="en-US" sz="2200" b="1">
                <a:highlight>
                  <a:srgbClr val="C0C0C0"/>
                </a:highlight>
              </a:rPr>
              <a:t>focus on reproductive health</a:t>
            </a:r>
          </a:p>
          <a:p>
            <a:r>
              <a:rPr lang="en-US" sz="2200"/>
              <a:t>Recognisable: </a:t>
            </a:r>
            <a:r>
              <a:rPr lang="en-US" sz="2200" b="1">
                <a:highlight>
                  <a:srgbClr val="C0C0C0"/>
                </a:highlight>
              </a:rPr>
              <a:t>historically androcentric</a:t>
            </a:r>
            <a:r>
              <a:rPr lang="en-US" sz="2200" b="1"/>
              <a:t> </a:t>
            </a:r>
            <a:r>
              <a:rPr lang="en-US" sz="2200"/>
              <a:t>view in the healthcare system</a:t>
            </a:r>
            <a:endParaRPr lang="de-DE" sz="22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5EBF09-EC9B-84D5-E545-0F5D410D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 descr="Gruppe von Personen mit einfarbiger Füllung">
            <a:extLst>
              <a:ext uri="{FF2B5EF4-FFF2-40B4-BE49-F238E27FC236}">
                <a16:creationId xmlns:a16="http://schemas.microsoft.com/office/drawing/2014/main" id="{FEDAD97D-A3D1-536D-5F0C-342B66A9F8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727"/>
          <a:stretch/>
        </p:blipFill>
        <p:spPr bwMode="auto">
          <a:xfrm>
            <a:off x="83663" y="481638"/>
            <a:ext cx="5058492" cy="5423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Weibliches Profil mit einfarbiger Füllung">
            <a:extLst>
              <a:ext uri="{FF2B5EF4-FFF2-40B4-BE49-F238E27FC236}">
                <a16:creationId xmlns:a16="http://schemas.microsoft.com/office/drawing/2014/main" id="{59A5713A-27A8-6D72-EDE8-E704D855F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809" y="2255687"/>
            <a:ext cx="2478536" cy="24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DB76D-2256-C03E-9B2D-014A2912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339" y="31639"/>
            <a:ext cx="6707998" cy="1325563"/>
          </a:xfrm>
        </p:spPr>
        <p:txBody>
          <a:bodyPr/>
          <a:lstStyle/>
          <a:p>
            <a:r>
              <a:rPr lang="en-US"/>
              <a:t>Women´s Health Report 2022</a:t>
            </a:r>
            <a:br>
              <a:rPr lang="de-DE"/>
            </a:br>
            <a:r>
              <a:rPr lang="de-DE"/>
              <a:t>RECOMMENDATIONS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A45CB3-7010-2BE2-9B5B-2B01537D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339" y="1464778"/>
            <a:ext cx="6583680" cy="5393222"/>
          </a:xfrm>
        </p:spPr>
        <p:txBody>
          <a:bodyPr>
            <a:normAutofit/>
          </a:bodyPr>
          <a:lstStyle/>
          <a:p>
            <a:r>
              <a:rPr lang="en-US" sz="1500" b="1">
                <a:highlight>
                  <a:srgbClr val="C0C0C0"/>
                </a:highlight>
              </a:rPr>
              <a:t>Shifting perspective </a:t>
            </a:r>
            <a:r>
              <a:rPr lang="en-US" sz="1500"/>
              <a:t>for the healthcare system </a:t>
            </a:r>
            <a:endParaRPr lang="de-DE" sz="1500"/>
          </a:p>
          <a:p>
            <a:r>
              <a:rPr lang="en-US" sz="1500"/>
              <a:t>Raising awareness and consciousness about the issues that affect girls and women – and how they are affected</a:t>
            </a:r>
          </a:p>
          <a:p>
            <a:r>
              <a:rPr lang="en-US" sz="1500"/>
              <a:t>Knowledge and information generation on girls' and women's health issues</a:t>
            </a:r>
            <a:endParaRPr lang="de-DE" sz="1500"/>
          </a:p>
          <a:p>
            <a:r>
              <a:rPr lang="de-DE" sz="1500"/>
              <a:t>R</a:t>
            </a:r>
            <a:r>
              <a:rPr lang="en-US" sz="1500"/>
              <a:t>eflection on data coverage (~ 51 are women)</a:t>
            </a:r>
            <a:endParaRPr lang="de-DE" sz="1500"/>
          </a:p>
          <a:p>
            <a:pPr lvl="1"/>
            <a:r>
              <a:rPr lang="en-US" sz="1200"/>
              <a:t>who is included in the data, which topics are addressed, which topics may not be addressed (blind spots -&gt; e.g. menstrual pain, endometriosis, ...) </a:t>
            </a:r>
          </a:p>
          <a:p>
            <a:r>
              <a:rPr lang="en-US" sz="1500"/>
              <a:t>Increased research and reporting on women-specific health issues</a:t>
            </a:r>
          </a:p>
          <a:p>
            <a:r>
              <a:rPr lang="en-US" sz="1500"/>
              <a:t>Including </a:t>
            </a:r>
            <a:r>
              <a:rPr lang="en-US" sz="1500" b="1">
                <a:highlight>
                  <a:srgbClr val="C0C0C0"/>
                </a:highlight>
              </a:rPr>
              <a:t>women-specific indicators in health planning</a:t>
            </a:r>
            <a:r>
              <a:rPr lang="en-US" sz="1500"/>
              <a:t>, data generation and (health) surveys</a:t>
            </a:r>
          </a:p>
          <a:p>
            <a:r>
              <a:rPr lang="en-US" sz="1500" b="1">
                <a:highlight>
                  <a:srgbClr val="C0C0C0"/>
                </a:highlight>
              </a:rPr>
              <a:t>Targeted focus </a:t>
            </a:r>
            <a:r>
              <a:rPr lang="en-US" sz="1500"/>
              <a:t>on current developments</a:t>
            </a:r>
            <a:r>
              <a:rPr lang="de-DE" sz="1500"/>
              <a:t>, </a:t>
            </a:r>
          </a:p>
          <a:p>
            <a:pPr lvl="1"/>
            <a:r>
              <a:rPr lang="en-US" sz="1500"/>
              <a:t>especially on </a:t>
            </a:r>
            <a:r>
              <a:rPr lang="en-US" sz="1500" b="1">
                <a:highlight>
                  <a:srgbClr val="C0C0C0"/>
                </a:highlight>
              </a:rPr>
              <a:t>digital health and AI systems </a:t>
            </a:r>
            <a:r>
              <a:rPr lang="en-US" sz="1500"/>
              <a:t>from a women's and gender health perspective</a:t>
            </a:r>
          </a:p>
          <a:p>
            <a:r>
              <a:rPr lang="en-US" sz="1500"/>
              <a:t>Integration of women's health experts in </a:t>
            </a:r>
            <a:r>
              <a:rPr lang="en-US" sz="1500" b="1">
                <a:highlight>
                  <a:srgbClr val="C0C0C0"/>
                </a:highlight>
              </a:rPr>
              <a:t>decision-making bodies</a:t>
            </a:r>
            <a:endParaRPr lang="de-DE" sz="1500" b="1">
              <a:highlight>
                <a:srgbClr val="C0C0C0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5EBF09-EC9B-84D5-E545-0F5D410D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 descr="Gruppe von Personen mit einfarbiger Füllung">
            <a:extLst>
              <a:ext uri="{FF2B5EF4-FFF2-40B4-BE49-F238E27FC236}">
                <a16:creationId xmlns:a16="http://schemas.microsoft.com/office/drawing/2014/main" id="{FEDAD97D-A3D1-536D-5F0C-342B66A9F8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727"/>
          <a:stretch/>
        </p:blipFill>
        <p:spPr bwMode="auto">
          <a:xfrm>
            <a:off x="83663" y="481638"/>
            <a:ext cx="5058492" cy="5423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Weibliches Profil mit einfarbiger Füllung">
            <a:extLst>
              <a:ext uri="{FF2B5EF4-FFF2-40B4-BE49-F238E27FC236}">
                <a16:creationId xmlns:a16="http://schemas.microsoft.com/office/drawing/2014/main" id="{59A5713A-27A8-6D72-EDE8-E704D855F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809" y="2255687"/>
            <a:ext cx="2478536" cy="24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5CABC-34E1-1F51-D581-9183576C5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AEA32D2C-541D-4C87-4E05-944F6A2282A6}"/>
              </a:ext>
            </a:extLst>
          </p:cNvPr>
          <p:cNvSpPr/>
          <p:nvPr/>
        </p:nvSpPr>
        <p:spPr>
          <a:xfrm>
            <a:off x="616772" y="1634797"/>
            <a:ext cx="3492649" cy="2292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r>
              <a:rPr lang="de-DE" sz="1700" b="1" kern="1100">
                <a:solidFill>
                  <a:schemeClr val="tx1"/>
                </a:solidFill>
                <a:highlight>
                  <a:srgbClr val="C0C0C0"/>
                </a:highlight>
                <a:latin typeface="Lucida Sans" panose="020B0602030504020204" pitchFamily="34" charset="0"/>
              </a:rPr>
              <a:t>Survey on mentrual health and menopause </a:t>
            </a:r>
            <a:r>
              <a:rPr lang="de-DE" sz="1700">
                <a:solidFill>
                  <a:schemeClr val="tx1"/>
                </a:solidFill>
                <a:latin typeface="Lucida Sans" panose="020B0602030504020204" pitchFamily="34" charset="0"/>
              </a:rPr>
              <a:t>(inkl. endometriosis)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7803C17-61E9-4525-A0C2-A1BE0DC3D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858" y="1764997"/>
            <a:ext cx="1626136" cy="1135581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87D6BFFA-6C88-F8CD-C1E3-3F8E2176A7B9}"/>
              </a:ext>
            </a:extLst>
          </p:cNvPr>
          <p:cNvSpPr/>
          <p:nvPr/>
        </p:nvSpPr>
        <p:spPr>
          <a:xfrm>
            <a:off x="616772" y="4058041"/>
            <a:ext cx="3492649" cy="2248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r>
              <a:rPr lang="de-DE" sz="1700" b="1">
                <a:solidFill>
                  <a:schemeClr val="tx1"/>
                </a:solidFill>
                <a:highlight>
                  <a:srgbClr val="C0C0C0"/>
                </a:highlight>
                <a:latin typeface="Lucida Sans" panose="020B0602030504020204" pitchFamily="34" charset="0"/>
              </a:rPr>
              <a:t>Study on contraception in Austria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4931F85-713D-EB18-9820-132F0C763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208" y="4374566"/>
            <a:ext cx="1695775" cy="1174816"/>
          </a:xfrm>
          <a:prstGeom prst="rect">
            <a:avLst/>
          </a:prstGeom>
        </p:spPr>
      </p:pic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91F6DC69-F94B-C1F3-6EC5-F7B56FBBE08E}"/>
              </a:ext>
            </a:extLst>
          </p:cNvPr>
          <p:cNvSpPr/>
          <p:nvPr/>
        </p:nvSpPr>
        <p:spPr>
          <a:xfrm>
            <a:off x="4460510" y="4069475"/>
            <a:ext cx="3492649" cy="2292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r>
              <a:rPr lang="de-DE" sz="1700" b="1">
                <a:solidFill>
                  <a:schemeClr val="tx1"/>
                </a:solidFill>
                <a:highlight>
                  <a:srgbClr val="C0C0C0"/>
                </a:highlight>
                <a:latin typeface="Lucida Sans" panose="020B0602030504020204" pitchFamily="34" charset="0"/>
              </a:rPr>
              <a:t>Gender Equity </a:t>
            </a:r>
            <a:r>
              <a:rPr lang="de-DE" sz="1700">
                <a:solidFill>
                  <a:schemeClr val="tx1"/>
                </a:solidFill>
                <a:latin typeface="Lucida Sans" panose="020B0602030504020204" pitchFamily="34" charset="0"/>
              </a:rPr>
              <a:t> implementation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19C3E8B-2848-E446-FF44-6DF0A9D984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979512" y="4233425"/>
            <a:ext cx="2349459" cy="1167101"/>
          </a:xfrm>
          <a:prstGeom prst="rect">
            <a:avLst/>
          </a:prstGeom>
        </p:spPr>
      </p:pic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34FFB5FF-4D4A-5EAE-EDF6-E2DB0B280045}"/>
              </a:ext>
            </a:extLst>
          </p:cNvPr>
          <p:cNvSpPr/>
          <p:nvPr/>
        </p:nvSpPr>
        <p:spPr>
          <a:xfrm>
            <a:off x="4407918" y="1630250"/>
            <a:ext cx="3492649" cy="2292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r>
              <a:rPr lang="de-DE" sz="1700" b="1">
                <a:solidFill>
                  <a:schemeClr val="tx1"/>
                </a:solidFill>
                <a:highlight>
                  <a:srgbClr val="C0C0C0"/>
                </a:highlight>
                <a:latin typeface="Lucida Sans" panose="020B0602030504020204" pitchFamily="34" charset="0"/>
              </a:rPr>
              <a:t>LGBTIQ+</a:t>
            </a:r>
            <a:r>
              <a:rPr lang="de-DE" sz="1700">
                <a:solidFill>
                  <a:schemeClr val="tx1"/>
                </a:solidFill>
                <a:latin typeface="Lucida Sans" panose="020B0602030504020204" pitchFamily="34" charset="0"/>
              </a:rPr>
              <a:t> measures for </a:t>
            </a:r>
            <a:r>
              <a:rPr lang="de-DE" sz="1700" b="1">
                <a:solidFill>
                  <a:schemeClr val="tx1"/>
                </a:solidFill>
                <a:highlight>
                  <a:srgbClr val="C0C0C0"/>
                </a:highlight>
                <a:latin typeface="Lucida Sans" panose="020B0602030504020204" pitchFamily="34" charset="0"/>
              </a:rPr>
              <a:t>raising the awareness</a:t>
            </a:r>
            <a:r>
              <a:rPr lang="de-DE" sz="1700">
                <a:solidFill>
                  <a:schemeClr val="tx1"/>
                </a:solidFill>
                <a:highlight>
                  <a:srgbClr val="C0C0C0"/>
                </a:highlight>
                <a:latin typeface="Lucida Sans" panose="020B0602030504020204" pitchFamily="34" charset="0"/>
              </a:rPr>
              <a:t> </a:t>
            </a:r>
            <a:r>
              <a:rPr lang="de-DE" sz="1700">
                <a:solidFill>
                  <a:schemeClr val="tx1"/>
                </a:solidFill>
                <a:latin typeface="Lucida Sans" panose="020B0602030504020204" pitchFamily="34" charset="0"/>
              </a:rPr>
              <a:t>of healthcare professionals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76ACEEB-AE67-966C-8E3D-C6056E69C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962" y="1722880"/>
            <a:ext cx="1882075" cy="1041863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8049C8E-C28F-AF12-CF50-2ABB3970F440}"/>
              </a:ext>
            </a:extLst>
          </p:cNvPr>
          <p:cNvSpPr/>
          <p:nvPr/>
        </p:nvSpPr>
        <p:spPr>
          <a:xfrm>
            <a:off x="8195785" y="1618816"/>
            <a:ext cx="3477867" cy="2291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r>
              <a:rPr lang="de-DE" sz="1700" b="1">
                <a:solidFill>
                  <a:schemeClr val="tx1"/>
                </a:solidFill>
                <a:highlight>
                  <a:srgbClr val="C0C0C0"/>
                </a:highlight>
                <a:latin typeface="Lucida Sans" panose="020B0602030504020204" pitchFamily="34" charset="0"/>
              </a:rPr>
              <a:t>LGBTIQ+ Health Report </a:t>
            </a:r>
            <a:r>
              <a:rPr lang="de-DE" sz="1700">
                <a:solidFill>
                  <a:schemeClr val="tx1"/>
                </a:solidFill>
                <a:latin typeface="Lucida Sans" panose="020B0602030504020204" pitchFamily="34" charset="0"/>
              </a:rPr>
              <a:t>2022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AA9BF04-655F-5B25-705B-7084A7D8E6D6}"/>
              </a:ext>
            </a:extLst>
          </p:cNvPr>
          <p:cNvSpPr/>
          <p:nvPr/>
        </p:nvSpPr>
        <p:spPr>
          <a:xfrm>
            <a:off x="8195783" y="4025845"/>
            <a:ext cx="3495073" cy="2291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endParaRPr lang="de-DE" sz="17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algn="ctr"/>
            <a:r>
              <a:rPr lang="de-DE" sz="1700">
                <a:solidFill>
                  <a:schemeClr val="tx1"/>
                </a:solidFill>
                <a:latin typeface="Lucida Sans" panose="020B0602030504020204" pitchFamily="34" charset="0"/>
              </a:rPr>
              <a:t>6. Women´s Health Dialogue</a:t>
            </a:r>
          </a:p>
          <a:p>
            <a:pPr algn="ctr"/>
            <a:r>
              <a:rPr lang="de-DE" sz="1700" b="1">
                <a:solidFill>
                  <a:schemeClr val="tx1"/>
                </a:solidFill>
                <a:highlight>
                  <a:srgbClr val="C0C0C0"/>
                </a:highlight>
                <a:latin typeface="Lucida Sans" panose="020B0602030504020204" pitchFamily="34" charset="0"/>
              </a:rPr>
              <a:t>5th June 2023</a:t>
            </a:r>
            <a:r>
              <a:rPr lang="de-DE" sz="1700">
                <a:solidFill>
                  <a:schemeClr val="tx1"/>
                </a:solidFill>
                <a:latin typeface="Lucida Sans" panose="020B0602030504020204" pitchFamily="34" charset="0"/>
              </a:rPr>
              <a:t>, Vienna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11D5B3C-C98F-8625-E977-EFBE7C820533}"/>
              </a:ext>
            </a:extLst>
          </p:cNvPr>
          <p:cNvSpPr txBox="1">
            <a:spLocks/>
          </p:cNvSpPr>
          <p:nvPr/>
        </p:nvSpPr>
        <p:spPr>
          <a:xfrm>
            <a:off x="616772" y="25013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de-DE"/>
              <a:t>Women´s- and Gender Health</a:t>
            </a:r>
            <a:br>
              <a:rPr lang="de-DE"/>
            </a:br>
            <a:r>
              <a:rPr lang="de-DE"/>
              <a:t>Further Work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618647-1E96-90BB-AA17-4C3F918678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2343" y="1722880"/>
            <a:ext cx="952677" cy="13601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D571C31-B846-5836-0E23-BB6F887B9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5661" y="4177580"/>
            <a:ext cx="1775316" cy="13969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15706B3-27D7-E9DC-E591-2247527B2F8A}"/>
              </a:ext>
            </a:extLst>
          </p:cNvPr>
          <p:cNvSpPr txBox="1"/>
          <p:nvPr/>
        </p:nvSpPr>
        <p:spPr>
          <a:xfrm>
            <a:off x="10335237" y="5537388"/>
            <a:ext cx="5757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/>
              <a:t>©BMSGPK</a:t>
            </a:r>
          </a:p>
        </p:txBody>
      </p:sp>
    </p:spTree>
    <p:extLst>
      <p:ext uri="{BB962C8B-B14F-4D97-AF65-F5344CB8AC3E}">
        <p14:creationId xmlns:p14="http://schemas.microsoft.com/office/powerpoint/2010/main" val="99201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A5109-8421-7942-B79B-A64F165B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Thank you!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6EA0C-9872-254F-A7CA-097D60604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12189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AT" sz="1600" b="1" dirty="0"/>
              <a:t>Sylvia Gaiswinkler, MA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600"/>
              <a:t>Senior Health Expert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600"/>
              <a:t>Coordinating Unit of Women´s and Gender Health</a:t>
            </a:r>
            <a:endParaRPr lang="de-DE" sz="16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AT" sz="1600"/>
              <a:t>Department: Health, Society and Equity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de-AT" sz="160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AT" sz="1600" b="1"/>
              <a:t>Gesundheit </a:t>
            </a:r>
            <a:r>
              <a:rPr lang="de-AT" sz="1600" b="1" dirty="0"/>
              <a:t>Österreich GmbH</a:t>
            </a:r>
            <a:endParaRPr lang="de-AT" sz="16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AT" sz="1600" dirty="0"/>
              <a:t>Stubenring 6</a:t>
            </a:r>
            <a:br>
              <a:rPr lang="de-AT" sz="1600" dirty="0"/>
            </a:br>
            <a:r>
              <a:rPr lang="de-AT" sz="1600"/>
              <a:t>1010 Vienna</a:t>
            </a:r>
            <a:endParaRPr lang="de-AT" sz="16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AT" sz="1600" dirty="0"/>
              <a:t>T: +43 1 515 61 – 307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AT" sz="1600" dirty="0"/>
              <a:t>sylvia.gaiswinkler@goeg.at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AT" sz="1600" dirty="0" err="1"/>
              <a:t>www.goeg.at</a:t>
            </a:r>
            <a:endParaRPr lang="de-AT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ECAE9B-6152-AF4C-A966-F5C84AC274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</p:spPr>
        <p:txBody>
          <a:bodyPr/>
          <a:lstStyle/>
          <a:p>
            <a:fld id="{CDD6A526-6E93-4D44-80E5-3CEE2153CC5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6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ÖG">
  <a:themeElements>
    <a:clrScheme name="Benutzerdefiniert 21">
      <a:dk1>
        <a:srgbClr val="000000"/>
      </a:dk1>
      <a:lt1>
        <a:srgbClr val="FFFFFF"/>
      </a:lt1>
      <a:dk2>
        <a:srgbClr val="687169"/>
      </a:dk2>
      <a:lt2>
        <a:srgbClr val="E7E6E6"/>
      </a:lt2>
      <a:accent1>
        <a:srgbClr val="4EA9CB"/>
      </a:accent1>
      <a:accent2>
        <a:srgbClr val="E9B300"/>
      </a:accent2>
      <a:accent3>
        <a:srgbClr val="E53417"/>
      </a:accent3>
      <a:accent4>
        <a:srgbClr val="7F9C34"/>
      </a:accent4>
      <a:accent5>
        <a:srgbClr val="CE7900"/>
      </a:accent5>
      <a:accent6>
        <a:srgbClr val="70AD47"/>
      </a:accent6>
      <a:hlink>
        <a:srgbClr val="185C7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̈G PPT Vorlage.potx" id="{90DAEB11-7412-404A-8C13-0CD606C9EA6E}" vid="{6CF5B136-4958-417B-8A30-9EB6EDCE8353}"/>
    </a:ext>
  </a:extLst>
</a:theme>
</file>

<file path=ppt/theme/theme2.xml><?xml version="1.0" encoding="utf-8"?>
<a:theme xmlns:a="http://schemas.openxmlformats.org/drawingml/2006/main" name="GÖG">
  <a:themeElements>
    <a:clrScheme name="Benutzerdefiniert 21">
      <a:dk1>
        <a:srgbClr val="000000"/>
      </a:dk1>
      <a:lt1>
        <a:srgbClr val="FFFFFF"/>
      </a:lt1>
      <a:dk2>
        <a:srgbClr val="687169"/>
      </a:dk2>
      <a:lt2>
        <a:srgbClr val="E7E6E6"/>
      </a:lt2>
      <a:accent1>
        <a:srgbClr val="4EA9CB"/>
      </a:accent1>
      <a:accent2>
        <a:srgbClr val="E9B300"/>
      </a:accent2>
      <a:accent3>
        <a:srgbClr val="E53417"/>
      </a:accent3>
      <a:accent4>
        <a:srgbClr val="7F9C34"/>
      </a:accent4>
      <a:accent5>
        <a:srgbClr val="CE7900"/>
      </a:accent5>
      <a:accent6>
        <a:srgbClr val="70AD47"/>
      </a:accent6>
      <a:hlink>
        <a:srgbClr val="185C7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̈G PPT Vorlage.potx" id="{90DAEB11-7412-404A-8C13-0CD606C9EA6E}" vid="{6CF5B136-4958-417B-8A30-9EB6EDCE835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Breitbild</PresentationFormat>
  <Paragraphs>118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Lucida Sans</vt:lpstr>
      <vt:lpstr>Lucida Sans Unicode</vt:lpstr>
      <vt:lpstr>Symbol</vt:lpstr>
      <vt:lpstr>Systemschrift Normal</vt:lpstr>
      <vt:lpstr>GÖG</vt:lpstr>
      <vt:lpstr>GÖG</vt:lpstr>
      <vt:lpstr>Embedding Women´s Health in Policy </vt:lpstr>
      <vt:lpstr>The Austrian Action Plan for Women´s Health</vt:lpstr>
      <vt:lpstr>The Implementing Structure</vt:lpstr>
      <vt:lpstr>Women´s Health Report 2022</vt:lpstr>
      <vt:lpstr>Women´s Health Report 2022 KEY FINDINGS</vt:lpstr>
      <vt:lpstr>Women´s Health Report 2022 RECOMMENDATIONS</vt:lpstr>
      <vt:lpstr>PowerPoint-Präsentation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Geschlecht, Gender und Gesundheit – Einflussfaktoren im medizinischen und gesellschaftlichen Kontext</dc:title>
  <dc:creator>Sylvia Gaiswinkler</dc:creator>
  <cp:lastModifiedBy>Sylvia Gaiswinkler</cp:lastModifiedBy>
  <cp:revision>439</cp:revision>
  <cp:lastPrinted>2023-04-12T16:23:50Z</cp:lastPrinted>
  <dcterms:created xsi:type="dcterms:W3CDTF">2022-10-03T23:21:19Z</dcterms:created>
  <dcterms:modified xsi:type="dcterms:W3CDTF">2023-10-20T09:49:23Z</dcterms:modified>
</cp:coreProperties>
</file>