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sldIdLst>
    <p:sldId id="256" r:id="rId2"/>
    <p:sldId id="257" r:id="rId3"/>
    <p:sldId id="261" r:id="rId4"/>
    <p:sldId id="262" r:id="rId5"/>
    <p:sldId id="263" r:id="rId6"/>
    <p:sldId id="264" r:id="rId7"/>
    <p:sldId id="265" r:id="rId8"/>
    <p:sldId id="258" r:id="rId9"/>
    <p:sldId id="259" r:id="rId10"/>
    <p:sldId id="260" r:id="rId11"/>
    <p:sldId id="266" r:id="rId12"/>
    <p:sldId id="267" r:id="rId13"/>
    <p:sldId id="268" r:id="rId14"/>
    <p:sldId id="269" r:id="rId15"/>
    <p:sldId id="281" r:id="rId16"/>
    <p:sldId id="282" r:id="rId17"/>
    <p:sldId id="271" r:id="rId18"/>
    <p:sldId id="272" r:id="rId19"/>
    <p:sldId id="274" r:id="rId20"/>
    <p:sldId id="273" r:id="rId21"/>
    <p:sldId id="275" r:id="rId22"/>
    <p:sldId id="276" r:id="rId23"/>
    <p:sldId id="279" r:id="rId24"/>
    <p:sldId id="278" r:id="rId25"/>
    <p:sldId id="277"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varScale="1">
        <p:scale>
          <a:sx n="39" d="100"/>
          <a:sy n="39" d="100"/>
        </p:scale>
        <p:origin x="1368" y="2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A3C23F-3210-464D-90DC-B0F136C4E6C8}" type="datetimeFigureOut">
              <a:rPr lang="en-GB" smtClean="0"/>
              <a:t>05/03/2025</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E0C367-85D1-4E79-BAC0-89621457523A}" type="slidenum">
              <a:rPr lang="en-GB" smtClean="0"/>
              <a:t>‹#›</a:t>
            </a:fld>
            <a:endParaRPr lang="en-GB"/>
          </a:p>
        </p:txBody>
      </p:sp>
    </p:spTree>
    <p:extLst>
      <p:ext uri="{BB962C8B-B14F-4D97-AF65-F5344CB8AC3E}">
        <p14:creationId xmlns:p14="http://schemas.microsoft.com/office/powerpoint/2010/main" val="407407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5"/>
          </p:nvPr>
        </p:nvSpPr>
        <p:spPr/>
        <p:txBody>
          <a:bodyPr/>
          <a:lstStyle/>
          <a:p>
            <a:fld id="{E4E0C367-85D1-4E79-BAC0-89621457523A}" type="slidenum">
              <a:rPr lang="en-GB" smtClean="0"/>
              <a:t>10</a:t>
            </a:fld>
            <a:endParaRPr lang="en-GB"/>
          </a:p>
        </p:txBody>
      </p:sp>
    </p:spTree>
    <p:extLst>
      <p:ext uri="{BB962C8B-B14F-4D97-AF65-F5344CB8AC3E}">
        <p14:creationId xmlns:p14="http://schemas.microsoft.com/office/powerpoint/2010/main" val="1595599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10259-9FC7-9D8C-0AF8-271147A8C10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F3035A7-5C00-3AF1-CA19-78A96126B3B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3BBBE35-67CB-16DD-AF81-36A0BC630EC7}"/>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4A089C80-2955-D2CC-A387-4508BFB1A8D5}"/>
              </a:ext>
            </a:extLst>
          </p:cNvPr>
          <p:cNvSpPr>
            <a:spLocks noGrp="1"/>
          </p:cNvSpPr>
          <p:nvPr>
            <p:ph type="sldNum" sz="quarter" idx="5"/>
          </p:nvPr>
        </p:nvSpPr>
        <p:spPr/>
        <p:txBody>
          <a:bodyPr/>
          <a:lstStyle/>
          <a:p>
            <a:fld id="{E4E0C367-85D1-4E79-BAC0-89621457523A}" type="slidenum">
              <a:rPr lang="en-GB" smtClean="0"/>
              <a:t>11</a:t>
            </a:fld>
            <a:endParaRPr lang="en-GB"/>
          </a:p>
        </p:txBody>
      </p:sp>
    </p:spTree>
    <p:extLst>
      <p:ext uri="{BB962C8B-B14F-4D97-AF65-F5344CB8AC3E}">
        <p14:creationId xmlns:p14="http://schemas.microsoft.com/office/powerpoint/2010/main" val="3143233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C4203-16E2-DCAA-E3B7-390E3A0A039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9A73CDB-F0E3-CFCF-2189-263B7C5B418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B6E21D3-4E18-DBD2-5B1F-F9CE206CF047}"/>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EA3B9A50-0056-421E-D398-880EC773290A}"/>
              </a:ext>
            </a:extLst>
          </p:cNvPr>
          <p:cNvSpPr>
            <a:spLocks noGrp="1"/>
          </p:cNvSpPr>
          <p:nvPr>
            <p:ph type="sldNum" sz="quarter" idx="5"/>
          </p:nvPr>
        </p:nvSpPr>
        <p:spPr/>
        <p:txBody>
          <a:bodyPr/>
          <a:lstStyle/>
          <a:p>
            <a:fld id="{E4E0C367-85D1-4E79-BAC0-89621457523A}" type="slidenum">
              <a:rPr lang="en-GB" smtClean="0"/>
              <a:t>12</a:t>
            </a:fld>
            <a:endParaRPr lang="en-GB"/>
          </a:p>
        </p:txBody>
      </p:sp>
    </p:spTree>
    <p:extLst>
      <p:ext uri="{BB962C8B-B14F-4D97-AF65-F5344CB8AC3E}">
        <p14:creationId xmlns:p14="http://schemas.microsoft.com/office/powerpoint/2010/main" val="426457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AB55A-CB53-3B84-E08F-9109F6030D6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DFD12E4-2EEB-6FE2-8DA2-ED2F52D1A92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5290F20-38E2-B0FE-342B-63606BC8821A}"/>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8B81C2FF-7597-1AAA-0462-9970C1CF808A}"/>
              </a:ext>
            </a:extLst>
          </p:cNvPr>
          <p:cNvSpPr>
            <a:spLocks noGrp="1"/>
          </p:cNvSpPr>
          <p:nvPr>
            <p:ph type="sldNum" sz="quarter" idx="5"/>
          </p:nvPr>
        </p:nvSpPr>
        <p:spPr/>
        <p:txBody>
          <a:bodyPr/>
          <a:lstStyle/>
          <a:p>
            <a:fld id="{E4E0C367-85D1-4E79-BAC0-89621457523A}" type="slidenum">
              <a:rPr lang="en-GB" smtClean="0"/>
              <a:t>13</a:t>
            </a:fld>
            <a:endParaRPr lang="en-GB"/>
          </a:p>
        </p:txBody>
      </p:sp>
    </p:spTree>
    <p:extLst>
      <p:ext uri="{BB962C8B-B14F-4D97-AF65-F5344CB8AC3E}">
        <p14:creationId xmlns:p14="http://schemas.microsoft.com/office/powerpoint/2010/main" val="3492001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D802B-62E9-9BCD-AB59-28FBD982F1F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48A31C2-6CD7-0499-85EE-13A2C724EE8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2F902C0-4AFB-5C43-857C-212CBBAED983}"/>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200B3409-A0BB-1BF8-5C82-A7955B3F7AFF}"/>
              </a:ext>
            </a:extLst>
          </p:cNvPr>
          <p:cNvSpPr>
            <a:spLocks noGrp="1"/>
          </p:cNvSpPr>
          <p:nvPr>
            <p:ph type="sldNum" sz="quarter" idx="5"/>
          </p:nvPr>
        </p:nvSpPr>
        <p:spPr/>
        <p:txBody>
          <a:bodyPr/>
          <a:lstStyle/>
          <a:p>
            <a:fld id="{E4E0C367-85D1-4E79-BAC0-89621457523A}" type="slidenum">
              <a:rPr lang="en-GB" smtClean="0"/>
              <a:t>14</a:t>
            </a:fld>
            <a:endParaRPr lang="en-GB"/>
          </a:p>
        </p:txBody>
      </p:sp>
    </p:spTree>
    <p:extLst>
      <p:ext uri="{BB962C8B-B14F-4D97-AF65-F5344CB8AC3E}">
        <p14:creationId xmlns:p14="http://schemas.microsoft.com/office/powerpoint/2010/main" val="1746814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C2DF69-75FE-8508-0805-62D999EE1A3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AC4D599-F9C2-A8B5-FECD-360CEFB209C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322A4FB-C024-F564-D4F5-8EBB8C36D4E6}"/>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39A8498B-80C7-CB23-2254-58182C1090D9}"/>
              </a:ext>
            </a:extLst>
          </p:cNvPr>
          <p:cNvSpPr>
            <a:spLocks noGrp="1"/>
          </p:cNvSpPr>
          <p:nvPr>
            <p:ph type="sldNum" sz="quarter" idx="5"/>
          </p:nvPr>
        </p:nvSpPr>
        <p:spPr/>
        <p:txBody>
          <a:bodyPr/>
          <a:lstStyle/>
          <a:p>
            <a:fld id="{E4E0C367-85D1-4E79-BAC0-89621457523A}" type="slidenum">
              <a:rPr lang="en-GB" smtClean="0"/>
              <a:t>15</a:t>
            </a:fld>
            <a:endParaRPr lang="en-GB"/>
          </a:p>
        </p:txBody>
      </p:sp>
    </p:spTree>
    <p:extLst>
      <p:ext uri="{BB962C8B-B14F-4D97-AF65-F5344CB8AC3E}">
        <p14:creationId xmlns:p14="http://schemas.microsoft.com/office/powerpoint/2010/main" val="2015585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AD0C4-D21D-62C1-E64C-E852659CD24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958FDA1-0F28-E543-430D-8D945E9F640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B5B901C-CF98-6F45-A7CD-661BAFB35B1C}"/>
              </a:ext>
            </a:extLst>
          </p:cNvPr>
          <p:cNvSpPr>
            <a:spLocks noGrp="1"/>
          </p:cNvSpPr>
          <p:nvPr>
            <p:ph type="body" idx="1"/>
          </p:nvPr>
        </p:nvSpPr>
        <p:spPr/>
        <p:txBody>
          <a:bodyPr/>
          <a:lstStyle/>
          <a:p>
            <a:endParaRPr lang="en-GB" dirty="0"/>
          </a:p>
        </p:txBody>
      </p:sp>
      <p:sp>
        <p:nvSpPr>
          <p:cNvPr id="4" name="Espace réservé du numéro de diapositive 3">
            <a:extLst>
              <a:ext uri="{FF2B5EF4-FFF2-40B4-BE49-F238E27FC236}">
                <a16:creationId xmlns:a16="http://schemas.microsoft.com/office/drawing/2014/main" id="{7550995E-B3BC-5F1E-E544-B2F63C8427F2}"/>
              </a:ext>
            </a:extLst>
          </p:cNvPr>
          <p:cNvSpPr>
            <a:spLocks noGrp="1"/>
          </p:cNvSpPr>
          <p:nvPr>
            <p:ph type="sldNum" sz="quarter" idx="5"/>
          </p:nvPr>
        </p:nvSpPr>
        <p:spPr/>
        <p:txBody>
          <a:bodyPr/>
          <a:lstStyle/>
          <a:p>
            <a:fld id="{E4E0C367-85D1-4E79-BAC0-89621457523A}" type="slidenum">
              <a:rPr lang="en-GB" smtClean="0"/>
              <a:t>16</a:t>
            </a:fld>
            <a:endParaRPr lang="en-GB"/>
          </a:p>
        </p:txBody>
      </p:sp>
    </p:spTree>
    <p:extLst>
      <p:ext uri="{BB962C8B-B14F-4D97-AF65-F5344CB8AC3E}">
        <p14:creationId xmlns:p14="http://schemas.microsoft.com/office/powerpoint/2010/main" val="2094966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2D2121-6E04-5774-E51F-EE8BD5241BD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GB"/>
          </a:p>
        </p:txBody>
      </p:sp>
      <p:sp>
        <p:nvSpPr>
          <p:cNvPr id="3" name="Sous-titre 2">
            <a:extLst>
              <a:ext uri="{FF2B5EF4-FFF2-40B4-BE49-F238E27FC236}">
                <a16:creationId xmlns:a16="http://schemas.microsoft.com/office/drawing/2014/main" id="{E5DAD319-7259-2E87-2A93-A00E8340DC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GB"/>
          </a:p>
        </p:txBody>
      </p:sp>
      <p:sp>
        <p:nvSpPr>
          <p:cNvPr id="4" name="Espace réservé de la date 3">
            <a:extLst>
              <a:ext uri="{FF2B5EF4-FFF2-40B4-BE49-F238E27FC236}">
                <a16:creationId xmlns:a16="http://schemas.microsoft.com/office/drawing/2014/main" id="{DE499BB7-780B-5467-9212-247FC692E036}"/>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879513BA-096B-2311-747A-D66967BC3582}"/>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21A6934A-1E1C-D923-38EB-02D5175A28AE}"/>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714121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7CFBE6-6E26-3ECD-EE9B-C95152CBBA38}"/>
              </a:ext>
            </a:extLst>
          </p:cNvPr>
          <p:cNvSpPr>
            <a:spLocks noGrp="1"/>
          </p:cNvSpPr>
          <p:nvPr>
            <p:ph type="title"/>
          </p:nvPr>
        </p:nvSpPr>
        <p:spPr/>
        <p:txBody>
          <a:bodyPr/>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F3EABF03-1E78-5A09-4FD7-8B71BABFD8A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7B6DD3B1-A362-B70A-3402-CB7A1B7A4B6F}"/>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636E967C-9AEE-83F1-1EF4-5D69DBBE7569}"/>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80ABE881-28EA-7140-39C9-B1BCF64CC07D}"/>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289976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D8922B7-87E9-CB12-637D-4204D07F4856}"/>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193B9132-F1CF-EC66-EF99-BBAA576CE76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41D73C17-6C41-27F8-E0A7-039E9F49BDC5}"/>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20516116-393E-CB64-96B2-F51663B2F963}"/>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14362FA8-AD40-3D73-45B8-266CD525A15F}"/>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134356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2E7B1F-1FF3-F94C-55FA-5D58FE78ACFB}"/>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54A4AAB4-A1A8-647C-0314-12A2FFB7BA5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070E6413-1F23-C2A9-226F-2CC792854C5B}"/>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7CD95107-94F8-6C1B-8DB7-839FDC941612}"/>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B25920C0-7655-AEFD-4499-F2B7579B97F3}"/>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342287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2F4C33-F5BA-33C9-D279-12EBCD45871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GB"/>
          </a:p>
        </p:txBody>
      </p:sp>
      <p:sp>
        <p:nvSpPr>
          <p:cNvPr id="3" name="Espace réservé du texte 2">
            <a:extLst>
              <a:ext uri="{FF2B5EF4-FFF2-40B4-BE49-F238E27FC236}">
                <a16:creationId xmlns:a16="http://schemas.microsoft.com/office/drawing/2014/main" id="{31D10696-DC8A-025C-667E-C1C4A2AE8D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8072E97-D44D-3B09-CA73-C3A7D6DEE04D}"/>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4C71791F-AD01-67E0-6C07-53D4175BB8EA}"/>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F5E11DB9-3229-685C-A980-ABBF85FB9366}"/>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3599142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1C72DB-BC7F-3D7D-A32C-AE432AFC106F}"/>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D8C37313-2C5B-FBC9-90C8-AC8FBF0C6B2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contenu 3">
            <a:extLst>
              <a:ext uri="{FF2B5EF4-FFF2-40B4-BE49-F238E27FC236}">
                <a16:creationId xmlns:a16="http://schemas.microsoft.com/office/drawing/2014/main" id="{7CABD583-C646-2F9F-BBC1-3ADEE474024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e la date 4">
            <a:extLst>
              <a:ext uri="{FF2B5EF4-FFF2-40B4-BE49-F238E27FC236}">
                <a16:creationId xmlns:a16="http://schemas.microsoft.com/office/drawing/2014/main" id="{80B0130A-7A45-737B-1DB3-8984FBCC1274}"/>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6" name="Espace réservé du pied de page 5">
            <a:extLst>
              <a:ext uri="{FF2B5EF4-FFF2-40B4-BE49-F238E27FC236}">
                <a16:creationId xmlns:a16="http://schemas.microsoft.com/office/drawing/2014/main" id="{965B73FF-6C10-2B45-374B-80C06F7032CF}"/>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1E4F368F-9C1D-E457-8861-05F76CD259C0}"/>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405877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DBB5B-1C05-AB46-D2B3-50A769ED3887}"/>
              </a:ext>
            </a:extLst>
          </p:cNvPr>
          <p:cNvSpPr>
            <a:spLocks noGrp="1"/>
          </p:cNvSpPr>
          <p:nvPr>
            <p:ph type="title"/>
          </p:nvPr>
        </p:nvSpPr>
        <p:spPr>
          <a:xfrm>
            <a:off x="839788" y="365125"/>
            <a:ext cx="10515600" cy="1325563"/>
          </a:xfrm>
        </p:spPr>
        <p:txBody>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348783A2-8BF9-6B08-0816-BAD9B05FA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6B47A2D-B1B0-457C-E7AF-A8AF8EE214D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u texte 4">
            <a:extLst>
              <a:ext uri="{FF2B5EF4-FFF2-40B4-BE49-F238E27FC236}">
                <a16:creationId xmlns:a16="http://schemas.microsoft.com/office/drawing/2014/main" id="{0279510F-D745-63FC-8149-31C183BDDE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AC579A5-CD83-995F-1446-5969C8E4C5B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e la date 6">
            <a:extLst>
              <a:ext uri="{FF2B5EF4-FFF2-40B4-BE49-F238E27FC236}">
                <a16:creationId xmlns:a16="http://schemas.microsoft.com/office/drawing/2014/main" id="{A747ABB0-CEE3-DAC7-B998-320F9A5D063E}"/>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8" name="Espace réservé du pied de page 7">
            <a:extLst>
              <a:ext uri="{FF2B5EF4-FFF2-40B4-BE49-F238E27FC236}">
                <a16:creationId xmlns:a16="http://schemas.microsoft.com/office/drawing/2014/main" id="{3A62FB2F-359C-28A4-50B4-1DF889A575F7}"/>
              </a:ext>
            </a:extLst>
          </p:cNvPr>
          <p:cNvSpPr>
            <a:spLocks noGrp="1"/>
          </p:cNvSpPr>
          <p:nvPr>
            <p:ph type="ftr" sz="quarter" idx="11"/>
          </p:nvPr>
        </p:nvSpPr>
        <p:spPr/>
        <p:txBody>
          <a:bodyPr/>
          <a:lstStyle/>
          <a:p>
            <a:endParaRPr lang="en-GB"/>
          </a:p>
        </p:txBody>
      </p:sp>
      <p:sp>
        <p:nvSpPr>
          <p:cNvPr id="9" name="Espace réservé du numéro de diapositive 8">
            <a:extLst>
              <a:ext uri="{FF2B5EF4-FFF2-40B4-BE49-F238E27FC236}">
                <a16:creationId xmlns:a16="http://schemas.microsoft.com/office/drawing/2014/main" id="{434A2DD6-86AB-620B-F3CF-CC4A053C4558}"/>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2825423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DB454-311B-C9E8-4A14-2854B06496B4}"/>
              </a:ext>
            </a:extLst>
          </p:cNvPr>
          <p:cNvSpPr>
            <a:spLocks noGrp="1"/>
          </p:cNvSpPr>
          <p:nvPr>
            <p:ph type="title"/>
          </p:nvPr>
        </p:nvSpPr>
        <p:spPr/>
        <p:txBody>
          <a:bodyPr/>
          <a:lstStyle/>
          <a:p>
            <a:r>
              <a:rPr lang="fr-FR"/>
              <a:t>Modifiez le style du titre</a:t>
            </a:r>
            <a:endParaRPr lang="en-GB"/>
          </a:p>
        </p:txBody>
      </p:sp>
      <p:sp>
        <p:nvSpPr>
          <p:cNvPr id="3" name="Espace réservé de la date 2">
            <a:extLst>
              <a:ext uri="{FF2B5EF4-FFF2-40B4-BE49-F238E27FC236}">
                <a16:creationId xmlns:a16="http://schemas.microsoft.com/office/drawing/2014/main" id="{D9DBA141-098E-9273-ED4E-95BA951C0815}"/>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4" name="Espace réservé du pied de page 3">
            <a:extLst>
              <a:ext uri="{FF2B5EF4-FFF2-40B4-BE49-F238E27FC236}">
                <a16:creationId xmlns:a16="http://schemas.microsoft.com/office/drawing/2014/main" id="{BE5C29FC-C9A8-7D2B-7DB5-C53B9660722F}"/>
              </a:ext>
            </a:extLst>
          </p:cNvPr>
          <p:cNvSpPr>
            <a:spLocks noGrp="1"/>
          </p:cNvSpPr>
          <p:nvPr>
            <p:ph type="ftr" sz="quarter" idx="11"/>
          </p:nvPr>
        </p:nvSpPr>
        <p:spPr/>
        <p:txBody>
          <a:bodyPr/>
          <a:lstStyle/>
          <a:p>
            <a:endParaRPr lang="en-GB"/>
          </a:p>
        </p:txBody>
      </p:sp>
      <p:sp>
        <p:nvSpPr>
          <p:cNvPr id="5" name="Espace réservé du numéro de diapositive 4">
            <a:extLst>
              <a:ext uri="{FF2B5EF4-FFF2-40B4-BE49-F238E27FC236}">
                <a16:creationId xmlns:a16="http://schemas.microsoft.com/office/drawing/2014/main" id="{62D33783-EA95-D158-E41F-5791DFA3309C}"/>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8015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65D7DD1-750D-5776-EDEB-EEF516407EB6}"/>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3" name="Espace réservé du pied de page 2">
            <a:extLst>
              <a:ext uri="{FF2B5EF4-FFF2-40B4-BE49-F238E27FC236}">
                <a16:creationId xmlns:a16="http://schemas.microsoft.com/office/drawing/2014/main" id="{D846609E-2FE3-54BF-6E0E-9974E8AA5198}"/>
              </a:ext>
            </a:extLst>
          </p:cNvPr>
          <p:cNvSpPr>
            <a:spLocks noGrp="1"/>
          </p:cNvSpPr>
          <p:nvPr>
            <p:ph type="ftr" sz="quarter" idx="11"/>
          </p:nvPr>
        </p:nvSpPr>
        <p:spPr/>
        <p:txBody>
          <a:bodyPr/>
          <a:lstStyle/>
          <a:p>
            <a:endParaRPr lang="en-GB"/>
          </a:p>
        </p:txBody>
      </p:sp>
      <p:sp>
        <p:nvSpPr>
          <p:cNvPr id="4" name="Espace réservé du numéro de diapositive 3">
            <a:extLst>
              <a:ext uri="{FF2B5EF4-FFF2-40B4-BE49-F238E27FC236}">
                <a16:creationId xmlns:a16="http://schemas.microsoft.com/office/drawing/2014/main" id="{E92119FB-7466-B7FA-E236-295F0AE62C2E}"/>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317631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E123A1-0F1B-A92D-FD3B-8CE57424433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du contenu 2">
            <a:extLst>
              <a:ext uri="{FF2B5EF4-FFF2-40B4-BE49-F238E27FC236}">
                <a16:creationId xmlns:a16="http://schemas.microsoft.com/office/drawing/2014/main" id="{BD68388B-F081-765A-79E8-2A7FD733B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texte 3">
            <a:extLst>
              <a:ext uri="{FF2B5EF4-FFF2-40B4-BE49-F238E27FC236}">
                <a16:creationId xmlns:a16="http://schemas.microsoft.com/office/drawing/2014/main" id="{80EC64A8-EB71-EC0C-CC15-25DA841FB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ED92EBE-DA26-2ED5-4718-0392A3DE4304}"/>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6" name="Espace réservé du pied de page 5">
            <a:extLst>
              <a:ext uri="{FF2B5EF4-FFF2-40B4-BE49-F238E27FC236}">
                <a16:creationId xmlns:a16="http://schemas.microsoft.com/office/drawing/2014/main" id="{098A50B6-E18E-5C62-3138-2DF2B2BBD529}"/>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0FA29B93-0CCE-F7B9-F365-217C5FCD3867}"/>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36695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84E0C7-24D5-9A1B-AACF-A72D6A2307D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pour une image  2">
            <a:extLst>
              <a:ext uri="{FF2B5EF4-FFF2-40B4-BE49-F238E27FC236}">
                <a16:creationId xmlns:a16="http://schemas.microsoft.com/office/drawing/2014/main" id="{F6EFEFBB-A6B4-9875-A4B5-C1CAFF866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a:extLst>
              <a:ext uri="{FF2B5EF4-FFF2-40B4-BE49-F238E27FC236}">
                <a16:creationId xmlns:a16="http://schemas.microsoft.com/office/drawing/2014/main" id="{86E455E7-AEF2-6AAE-6A94-66668762B2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69A31F1-3198-47E2-0CB0-AE5EEE7BE491}"/>
              </a:ext>
            </a:extLst>
          </p:cNvPr>
          <p:cNvSpPr>
            <a:spLocks noGrp="1"/>
          </p:cNvSpPr>
          <p:nvPr>
            <p:ph type="dt" sz="half" idx="10"/>
          </p:nvPr>
        </p:nvSpPr>
        <p:spPr/>
        <p:txBody>
          <a:bodyPr/>
          <a:lstStyle/>
          <a:p>
            <a:fld id="{9B37D5A9-65FF-4BBE-B66A-3B35DED18BB7}" type="datetimeFigureOut">
              <a:rPr lang="en-GB" smtClean="0"/>
              <a:t>05/03/2025</a:t>
            </a:fld>
            <a:endParaRPr lang="en-GB"/>
          </a:p>
        </p:txBody>
      </p:sp>
      <p:sp>
        <p:nvSpPr>
          <p:cNvPr id="6" name="Espace réservé du pied de page 5">
            <a:extLst>
              <a:ext uri="{FF2B5EF4-FFF2-40B4-BE49-F238E27FC236}">
                <a16:creationId xmlns:a16="http://schemas.microsoft.com/office/drawing/2014/main" id="{9E034901-5E91-E16E-5B49-D8A61F7DE066}"/>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A5C5B1BD-0AED-28E6-A8F4-6F115371F9BC}"/>
              </a:ext>
            </a:extLst>
          </p:cNvPr>
          <p:cNvSpPr>
            <a:spLocks noGrp="1"/>
          </p:cNvSpPr>
          <p:nvPr>
            <p:ph type="sldNum" sz="quarter" idx="12"/>
          </p:nvPr>
        </p:nvSpPr>
        <p:spPr/>
        <p:txBody>
          <a:bodyPr/>
          <a:lstStyle/>
          <a:p>
            <a:fld id="{5944B9ED-DF77-4CC9-847C-F64920C8ED6B}" type="slidenum">
              <a:rPr lang="en-GB" smtClean="0"/>
              <a:t>‹#›</a:t>
            </a:fld>
            <a:endParaRPr lang="en-GB"/>
          </a:p>
        </p:txBody>
      </p:sp>
    </p:spTree>
    <p:extLst>
      <p:ext uri="{BB962C8B-B14F-4D97-AF65-F5344CB8AC3E}">
        <p14:creationId xmlns:p14="http://schemas.microsoft.com/office/powerpoint/2010/main" val="6042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4A26DA3-0001-7636-6277-3D8202AF03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C3784901-D95C-3656-27D5-9F1BC821D8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6AD0C7E1-2012-FD53-6A0E-396A387A81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37D5A9-65FF-4BBE-B66A-3B35DED18BB7}" type="datetimeFigureOut">
              <a:rPr lang="en-GB" smtClean="0"/>
              <a:t>05/03/2025</a:t>
            </a:fld>
            <a:endParaRPr lang="en-GB"/>
          </a:p>
        </p:txBody>
      </p:sp>
      <p:sp>
        <p:nvSpPr>
          <p:cNvPr id="5" name="Espace réservé du pied de page 4">
            <a:extLst>
              <a:ext uri="{FF2B5EF4-FFF2-40B4-BE49-F238E27FC236}">
                <a16:creationId xmlns:a16="http://schemas.microsoft.com/office/drawing/2014/main" id="{8CB9381E-C544-53EC-ED2A-27F489670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Espace réservé du numéro de diapositive 5">
            <a:extLst>
              <a:ext uri="{FF2B5EF4-FFF2-40B4-BE49-F238E27FC236}">
                <a16:creationId xmlns:a16="http://schemas.microsoft.com/office/drawing/2014/main" id="{41E64884-BC6B-3263-F625-8132EFF8C4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44B9ED-DF77-4CC9-847C-F64920C8ED6B}" type="slidenum">
              <a:rPr lang="en-GB" smtClean="0"/>
              <a:t>‹#›</a:t>
            </a:fld>
            <a:endParaRPr lang="en-GB"/>
          </a:p>
        </p:txBody>
      </p:sp>
    </p:spTree>
    <p:extLst>
      <p:ext uri="{BB962C8B-B14F-4D97-AF65-F5344CB8AC3E}">
        <p14:creationId xmlns:p14="http://schemas.microsoft.com/office/powerpoint/2010/main" val="1587630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peg@eurohealth.ie" TargetMode="External"/><Relationship Id="rId2" Type="http://schemas.openxmlformats.org/officeDocument/2006/relationships/hyperlink" Target="https://eurohealth.ie/2024-womens-health-manifesto/"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hsiller@eurohealth.i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DED4AD-DECF-5F58-2671-8504455B3AB9}"/>
              </a:ext>
            </a:extLst>
          </p:cNvPr>
          <p:cNvSpPr>
            <a:spLocks noGrp="1"/>
          </p:cNvSpPr>
          <p:nvPr>
            <p:ph type="ctrTitle"/>
          </p:nvPr>
        </p:nvSpPr>
        <p:spPr>
          <a:xfrm>
            <a:off x="1523999" y="0"/>
            <a:ext cx="9144000" cy="2387600"/>
          </a:xfrm>
        </p:spPr>
        <p:txBody>
          <a:bodyPr>
            <a:normAutofit/>
          </a:bodyPr>
          <a:lstStyle/>
          <a:p>
            <a:r>
              <a:rPr lang="fr-BE" dirty="0"/>
              <a:t>Launch of</a:t>
            </a:r>
            <a:br>
              <a:rPr lang="fr-BE" dirty="0"/>
            </a:br>
            <a:endParaRPr lang="en-GB" dirty="0"/>
          </a:p>
        </p:txBody>
      </p:sp>
      <p:sp>
        <p:nvSpPr>
          <p:cNvPr id="3" name="Sous-titre 2">
            <a:extLst>
              <a:ext uri="{FF2B5EF4-FFF2-40B4-BE49-F238E27FC236}">
                <a16:creationId xmlns:a16="http://schemas.microsoft.com/office/drawing/2014/main" id="{71BA0A2D-5D87-F51E-DC90-E3BA6A3E1030}"/>
              </a:ext>
            </a:extLst>
          </p:cNvPr>
          <p:cNvSpPr>
            <a:spLocks noGrp="1"/>
          </p:cNvSpPr>
          <p:nvPr>
            <p:ph type="subTitle" idx="1"/>
          </p:nvPr>
        </p:nvSpPr>
        <p:spPr/>
        <p:txBody>
          <a:bodyPr>
            <a:normAutofit fontScale="25000" lnSpcReduction="20000"/>
          </a:bodyPr>
          <a:lstStyle/>
          <a:p>
            <a:endParaRPr lang="fr-BE" dirty="0"/>
          </a:p>
          <a:p>
            <a:endParaRPr lang="fr-BE" dirty="0"/>
          </a:p>
          <a:p>
            <a:pPr algn="ctr"/>
            <a:r>
              <a:rPr lang="en-GB" sz="12800" b="1" dirty="0">
                <a:effectLst/>
                <a:latin typeface="Calibri Light" panose="020F0302020204030204" pitchFamily="34" charset="0"/>
                <a:ea typeface="Calibri" panose="020F0502020204030204" pitchFamily="34" charset="0"/>
              </a:rPr>
              <a:t>Constitutive meeting</a:t>
            </a:r>
            <a:endParaRPr lang="en-GB" sz="12800" dirty="0">
              <a:effectLst/>
              <a:latin typeface="Times New Roman" panose="02020603050405020304" pitchFamily="18" charset="0"/>
              <a:ea typeface="Calibri" panose="020F0502020204030204" pitchFamily="34" charset="0"/>
            </a:endParaRPr>
          </a:p>
          <a:p>
            <a:pPr algn="ctr"/>
            <a:r>
              <a:rPr lang="en-GB" sz="12800" b="1" dirty="0">
                <a:effectLst/>
                <a:latin typeface="Calibri Light" panose="020F0302020204030204" pitchFamily="34" charset="0"/>
                <a:ea typeface="Calibri" panose="020F0502020204030204" pitchFamily="34" charset="0"/>
              </a:rPr>
              <a:t>29 January 2025</a:t>
            </a:r>
          </a:p>
          <a:p>
            <a:pPr algn="ctr"/>
            <a:r>
              <a:rPr lang="en-GB" sz="7200" b="1" dirty="0">
                <a:effectLst/>
                <a:latin typeface="Calibri Light" panose="020F0302020204030204" pitchFamily="34" charset="0"/>
                <a:ea typeface="Calibri" panose="020F0502020204030204" pitchFamily="34" charset="0"/>
              </a:rPr>
              <a:t>13:00 - 14:00</a:t>
            </a:r>
            <a:endParaRPr lang="en-GB" sz="7200" dirty="0">
              <a:effectLst/>
              <a:latin typeface="Times New Roman" panose="02020603050405020304" pitchFamily="18" charset="0"/>
              <a:ea typeface="Calibri" panose="020F0502020204030204" pitchFamily="34" charset="0"/>
            </a:endParaRPr>
          </a:p>
          <a:p>
            <a:pPr algn="ctr"/>
            <a:r>
              <a:rPr lang="en-GB" sz="7200" b="1" dirty="0">
                <a:effectLst/>
                <a:latin typeface="Calibri Light" panose="020F0302020204030204" pitchFamily="34" charset="0"/>
                <a:ea typeface="Calibri" panose="020F0502020204030204" pitchFamily="34" charset="0"/>
              </a:rPr>
              <a:t>SPINELLI 04F384</a:t>
            </a:r>
            <a:endParaRPr lang="en-GB" sz="7200" dirty="0">
              <a:effectLst/>
              <a:latin typeface="Times New Roman" panose="02020603050405020304" pitchFamily="18" charset="0"/>
              <a:ea typeface="Calibri" panose="020F0502020204030204" pitchFamily="34" charset="0"/>
            </a:endParaRPr>
          </a:p>
          <a:p>
            <a:endParaRPr lang="en-GB" dirty="0"/>
          </a:p>
        </p:txBody>
      </p:sp>
      <p:pic>
        <p:nvPicPr>
          <p:cNvPr id="8" name="Image 7">
            <a:extLst>
              <a:ext uri="{FF2B5EF4-FFF2-40B4-BE49-F238E27FC236}">
                <a16:creationId xmlns:a16="http://schemas.microsoft.com/office/drawing/2014/main" id="{6AA42FD8-2260-DAD3-1B0F-E9E37EB16EA5}"/>
              </a:ext>
            </a:extLst>
          </p:cNvPr>
          <p:cNvPicPr>
            <a:picLocks noChangeAspect="1"/>
          </p:cNvPicPr>
          <p:nvPr/>
        </p:nvPicPr>
        <p:blipFill>
          <a:blip r:embed="rId2"/>
          <a:stretch>
            <a:fillRect/>
          </a:stretch>
        </p:blipFill>
        <p:spPr>
          <a:xfrm>
            <a:off x="3230630" y="1790775"/>
            <a:ext cx="5730737" cy="1950889"/>
          </a:xfrm>
          <a:prstGeom prst="rect">
            <a:avLst/>
          </a:prstGeom>
        </p:spPr>
      </p:pic>
    </p:spTree>
    <p:extLst>
      <p:ext uri="{BB962C8B-B14F-4D97-AF65-F5344CB8AC3E}">
        <p14:creationId xmlns:p14="http://schemas.microsoft.com/office/powerpoint/2010/main" val="782321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2B949-7CF4-41D9-B650-9931BD542CBB}"/>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C5CC3FBA-1A3E-298B-B5F0-804C34B25AEA}"/>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EF98690F-DB6A-A970-44C9-277FEF8DB658}"/>
              </a:ext>
            </a:extLst>
          </p:cNvPr>
          <p:cNvSpPr txBox="1"/>
          <p:nvPr/>
        </p:nvSpPr>
        <p:spPr>
          <a:xfrm>
            <a:off x="666748" y="1477629"/>
            <a:ext cx="10658475" cy="4065921"/>
          </a:xfrm>
          <a:prstGeom prst="rect">
            <a:avLst/>
          </a:prstGeom>
          <a:noFill/>
        </p:spPr>
        <p:txBody>
          <a:bodyPr wrap="square" rtlCol="0">
            <a:spAutoFit/>
          </a:bodyPr>
          <a:lstStyle/>
          <a:p>
            <a:pPr marL="0" marR="0" lvl="0" indent="0" algn="l" defTabSz="914400" rtl="0" eaLnBrk="1" fontAlgn="auto" latinLnBrk="0" hangingPunct="1">
              <a:lnSpc>
                <a:spcPct val="107000"/>
              </a:lnSpc>
              <a:spcBef>
                <a:spcPts val="1400"/>
              </a:spcBef>
              <a:spcAft>
                <a:spcPts val="400"/>
              </a:spcAft>
              <a:buClrTx/>
              <a:buSzTx/>
              <a:buFontTx/>
              <a:buNone/>
              <a:tabLst/>
              <a:defRPr/>
            </a:pPr>
            <a:r>
              <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Stakeholder Meetings (policy dialogues)</a:t>
            </a:r>
          </a:p>
          <a:p>
            <a:pPr marL="228600" marR="0" lvl="0" indent="-228600" algn="l" defTabSz="914400" rtl="0" eaLnBrk="1" fontAlgn="auto" latinLnBrk="0" hangingPunct="1">
              <a:lnSpc>
                <a:spcPct val="107000"/>
              </a:lnSpc>
              <a:buClrTx/>
              <a:buSzTx/>
              <a:buFontTx/>
              <a:buNone/>
              <a:tabLst>
                <a:tab pos="457200" algn="l"/>
              </a:tabLst>
              <a:defRPr/>
            </a:pPr>
            <a:r>
              <a:rPr kumimoji="0" lang="en-GB"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Models of good practice in women’s health - national action plans (Q2- June 2025)</a:t>
            </a:r>
          </a:p>
          <a:p>
            <a:pPr marL="228600" marR="0" lvl="0" indent="-228600" algn="l" defTabSz="914400" rtl="0" eaLnBrk="1" fontAlgn="auto" latinLnBrk="0" hangingPunct="1">
              <a:lnSpc>
                <a:spcPct val="107000"/>
              </a:lnSpc>
              <a:buClrTx/>
              <a:buSzTx/>
              <a:buFontTx/>
              <a:buNone/>
              <a:tabLst>
                <a:tab pos="457200" algn="l"/>
              </a:tabLst>
              <a:defRPr/>
            </a:pPr>
            <a:endParaRPr lang="en-GB" sz="1200" b="1" dirty="0">
              <a:solidFill>
                <a:prstClr val="black"/>
              </a:solidFill>
              <a:latin typeface="Calibri" panose="020F0502020204030204" pitchFamily="34" charset="0"/>
            </a:endParaRPr>
          </a:p>
          <a:p>
            <a:pPr marL="228600" marR="0" lvl="0" indent="-228600" algn="l" defTabSz="914400" rtl="0" eaLnBrk="1" fontAlgn="auto" latinLnBrk="0" hangingPunct="1">
              <a:lnSpc>
                <a:spcPct val="107000"/>
              </a:lnSpc>
              <a:buClrTx/>
              <a:buSzTx/>
              <a:buFontTx/>
              <a:buNone/>
              <a:tabLst>
                <a:tab pos="457200" algn="l"/>
              </a:tabLst>
              <a:defRPr/>
            </a:pPr>
            <a:r>
              <a:rPr lang="en-GB" sz="2400" b="1" i="1" dirty="0">
                <a:effectLst/>
                <a:latin typeface="Calibri" panose="020F0502020204030204" pitchFamily="34" charset="0"/>
                <a:ea typeface="Palatino Linotype" panose="02040502050505030304" pitchFamily="18" charset="0"/>
              </a:rPr>
              <a:t>   The meeting will explore </a:t>
            </a:r>
            <a:r>
              <a:rPr lang="en-GB" sz="2400" b="1" i="1" dirty="0">
                <a:effectLst/>
                <a:latin typeface="Calibri" panose="020F0502020204030204" pitchFamily="34" charset="0"/>
                <a:ea typeface="Calibri" panose="020F0502020204030204" pitchFamily="34" charset="0"/>
              </a:rPr>
              <a:t>how different European countries have recognised that women’s health generates specific health needs and should be designated as a priority.</a:t>
            </a:r>
            <a:endParaRPr kumimoji="0" lang="en-GB" sz="2400" b="1" i="1" u="none"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7000"/>
              </a:lnSpc>
              <a:spcBef>
                <a:spcPts val="1400"/>
              </a:spcBef>
              <a:spcAft>
                <a:spcPts val="400"/>
              </a:spcAft>
              <a:buClrTx/>
              <a:buSzTx/>
              <a:buFontTx/>
              <a:buNone/>
              <a:tabLst/>
              <a:defRPr/>
            </a:pPr>
            <a:endPar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a:p>
            <a:pPr marL="228600" indent="-228600">
              <a:lnSpc>
                <a:spcPct val="107000"/>
              </a:lnSpc>
              <a:spcBef>
                <a:spcPts val="1200"/>
              </a:spcBef>
              <a:spcAft>
                <a:spcPts val="200"/>
              </a:spcAft>
              <a:tabLst>
                <a:tab pos="457200" algn="l"/>
              </a:tabLst>
            </a:pPr>
            <a:endParaRPr lang="en-GB" sz="1800" b="1" dirty="0">
              <a:effectLst/>
              <a:latin typeface="Calibri" panose="020F0502020204030204" pitchFamily="34" charset="0"/>
            </a:endParaRPr>
          </a:p>
          <a:p>
            <a:pPr>
              <a:lnSpc>
                <a:spcPct val="107000"/>
              </a:lnSpc>
              <a:spcAft>
                <a:spcPts val="800"/>
              </a:spcAft>
            </a:pPr>
            <a:r>
              <a:rPr lang="en-GB" sz="1600" dirty="0">
                <a:effectLst/>
                <a:latin typeface="Calibri" panose="020F0502020204030204" pitchFamily="34" charset="0"/>
                <a:ea typeface="Calibri" panose="020F0502020204030204" pitchFamily="34" charset="0"/>
              </a:rPr>
              <a:t> </a:t>
            </a:r>
          </a:p>
        </p:txBody>
      </p:sp>
      <p:graphicFrame>
        <p:nvGraphicFramePr>
          <p:cNvPr id="14" name="Tableau 13">
            <a:extLst>
              <a:ext uri="{FF2B5EF4-FFF2-40B4-BE49-F238E27FC236}">
                <a16:creationId xmlns:a16="http://schemas.microsoft.com/office/drawing/2014/main" id="{AE8B930B-5E99-0D0F-EAB3-899BE211DC26}"/>
              </a:ext>
            </a:extLst>
          </p:cNvPr>
          <p:cNvGraphicFramePr>
            <a:graphicFrameLocks noGrp="1"/>
          </p:cNvGraphicFramePr>
          <p:nvPr>
            <p:extLst>
              <p:ext uri="{D42A27DB-BD31-4B8C-83A1-F6EECF244321}">
                <p14:modId xmlns:p14="http://schemas.microsoft.com/office/powerpoint/2010/main" val="1711000468"/>
              </p:ext>
            </p:extLst>
          </p:nvPr>
        </p:nvGraphicFramePr>
        <p:xfrm>
          <a:off x="866777" y="4543425"/>
          <a:ext cx="10515600" cy="2146819"/>
        </p:xfrm>
        <a:graphic>
          <a:graphicData uri="http://schemas.openxmlformats.org/drawingml/2006/table">
            <a:tbl>
              <a:tblPr firstRow="1" firstCol="1" bandRow="1"/>
              <a:tblGrid>
                <a:gridCol w="2410594">
                  <a:extLst>
                    <a:ext uri="{9D8B030D-6E8A-4147-A177-3AD203B41FA5}">
                      <a16:colId xmlns:a16="http://schemas.microsoft.com/office/drawing/2014/main" val="3838555372"/>
                    </a:ext>
                  </a:extLst>
                </a:gridCol>
                <a:gridCol w="8105006">
                  <a:extLst>
                    <a:ext uri="{9D8B030D-6E8A-4147-A177-3AD203B41FA5}">
                      <a16:colId xmlns:a16="http://schemas.microsoft.com/office/drawing/2014/main" val="1498870333"/>
                    </a:ext>
                  </a:extLst>
                </a:gridCol>
              </a:tblGrid>
              <a:tr h="51528">
                <a:tc>
                  <a:txBody>
                    <a:bodyPr/>
                    <a:lstStyle/>
                    <a:p>
                      <a:pPr algn="just">
                        <a:lnSpc>
                          <a:spcPct val="106000"/>
                        </a:lnSpc>
                        <a:spcAft>
                          <a:spcPts val="800"/>
                        </a:spcAft>
                      </a:pPr>
                      <a:r>
                        <a:rPr lang="en-GB" sz="1900" b="1" kern="1200">
                          <a:solidFill>
                            <a:srgbClr val="FFFFFF"/>
                          </a:solidFill>
                          <a:effectLst/>
                          <a:latin typeface="Calibri" panose="020F0502020204030204" pitchFamily="34" charset="0"/>
                          <a:ea typeface="Palatino Linotype" panose="02040502050505030304" pitchFamily="18" charset="0"/>
                        </a:rPr>
                        <a:t>FORMAT</a:t>
                      </a:r>
                      <a:endParaRPr lang="en-GB" sz="110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gn="just">
                        <a:lnSpc>
                          <a:spcPct val="106000"/>
                        </a:lnSpc>
                        <a:spcAft>
                          <a:spcPts val="800"/>
                        </a:spcAft>
                      </a:pPr>
                      <a:r>
                        <a:rPr lang="en-GB" sz="1900" b="1" kern="1200">
                          <a:solidFill>
                            <a:srgbClr val="FFFFFF"/>
                          </a:solidFill>
                          <a:effectLst/>
                          <a:latin typeface="Calibri" panose="020F0502020204030204" pitchFamily="34" charset="0"/>
                          <a:ea typeface="Palatino Linotype" panose="02040502050505030304" pitchFamily="18" charset="0"/>
                        </a:rPr>
                        <a:t> </a:t>
                      </a:r>
                      <a:endParaRPr lang="en-GB" sz="1100">
                        <a:effectLst/>
                        <a:latin typeface="Calibri" panose="020F0502020204030204" pitchFamily="34" charset="0"/>
                        <a:ea typeface="Calibri" panose="020F0502020204030204" pitchFamily="34" charset="0"/>
                      </a:endParaRPr>
                    </a:p>
                  </a:txBody>
                  <a:tcPr marL="66414" marR="66414" marT="9224" marB="0">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extLst>
                  <a:ext uri="{0D108BD9-81ED-4DB2-BD59-A6C34878D82A}">
                    <a16:rowId xmlns:a16="http://schemas.microsoft.com/office/drawing/2014/main" val="636103139"/>
                  </a:ext>
                </a:extLst>
              </a:tr>
              <a:tr h="308827">
                <a:tc>
                  <a:txBody>
                    <a:bodyPr/>
                    <a:lstStyle/>
                    <a:p>
                      <a:pPr algn="just">
                        <a:lnSpc>
                          <a:spcPct val="106000"/>
                        </a:lnSpc>
                        <a:spcAft>
                          <a:spcPts val="800"/>
                        </a:spcAft>
                      </a:pPr>
                      <a:r>
                        <a:rPr lang="en-GB" sz="1900" b="1" kern="1200">
                          <a:solidFill>
                            <a:srgbClr val="000000"/>
                          </a:solidFill>
                          <a:effectLst/>
                          <a:latin typeface="Calibri" panose="020F0502020204030204" pitchFamily="34" charset="0"/>
                          <a:ea typeface="Calibri" panose="020F0502020204030204" pitchFamily="34" charset="0"/>
                        </a:rPr>
                        <a:t>Event form</a:t>
                      </a:r>
                      <a:endParaRPr lang="en-GB" sz="110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6000"/>
                        </a:lnSpc>
                        <a:spcAft>
                          <a:spcPts val="800"/>
                        </a:spcAft>
                      </a:pPr>
                      <a:r>
                        <a:rPr lang="en-GB" sz="1900">
                          <a:solidFill>
                            <a:srgbClr val="000000"/>
                          </a:solidFill>
                          <a:effectLst/>
                          <a:latin typeface="Arial" panose="020B0604020202020204" pitchFamily="34" charset="0"/>
                          <a:ea typeface="Times New Roman" panose="02020603050405020304" pitchFamily="18" charset="0"/>
                        </a:rPr>
                        <a:t>Online</a:t>
                      </a:r>
                      <a:endParaRPr lang="en-GB" sz="110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3533862223"/>
                  </a:ext>
                </a:extLst>
              </a:tr>
              <a:tr h="306921">
                <a:tc>
                  <a:txBody>
                    <a:bodyPr/>
                    <a:lstStyle/>
                    <a:p>
                      <a:pPr algn="just">
                        <a:lnSpc>
                          <a:spcPct val="106000"/>
                        </a:lnSpc>
                        <a:spcAft>
                          <a:spcPts val="800"/>
                        </a:spcAft>
                      </a:pPr>
                      <a:r>
                        <a:rPr lang="en-GB" sz="1900" b="1" dirty="0">
                          <a:effectLst/>
                          <a:latin typeface="Arial" panose="020B0604020202020204" pitchFamily="34" charset="0"/>
                          <a:ea typeface="Times New Roman" panose="02020603050405020304" pitchFamily="18" charset="0"/>
                        </a:rPr>
                        <a:t>Size</a:t>
                      </a:r>
                      <a:endParaRPr lang="en-GB" sz="1100" b="1"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6000"/>
                        </a:lnSpc>
                        <a:spcAft>
                          <a:spcPts val="800"/>
                        </a:spcAft>
                      </a:pPr>
                      <a:r>
                        <a:rPr lang="en-GB" sz="1900">
                          <a:effectLst/>
                          <a:latin typeface="Arial" panose="020B0604020202020204" pitchFamily="34" charset="0"/>
                          <a:ea typeface="Times New Roman" panose="02020603050405020304" pitchFamily="18" charset="0"/>
                        </a:rPr>
                        <a:t>Up to 200 participants (Zoom)</a:t>
                      </a:r>
                      <a:endParaRPr lang="en-GB" sz="110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1568707451"/>
                  </a:ext>
                </a:extLst>
              </a:tr>
              <a:tr h="308827">
                <a:tc>
                  <a:txBody>
                    <a:bodyPr/>
                    <a:lstStyle/>
                    <a:p>
                      <a:pPr algn="just">
                        <a:lnSpc>
                          <a:spcPct val="106000"/>
                        </a:lnSpc>
                        <a:spcAft>
                          <a:spcPts val="800"/>
                        </a:spcAft>
                      </a:pPr>
                      <a:r>
                        <a:rPr lang="en-GB" sz="1900" b="1" dirty="0">
                          <a:solidFill>
                            <a:srgbClr val="000000"/>
                          </a:solidFill>
                          <a:effectLst/>
                          <a:latin typeface="Calibri" panose="020F0502020204030204" pitchFamily="34" charset="0"/>
                          <a:ea typeface="Calibri" panose="020F0502020204030204" pitchFamily="34" charset="0"/>
                        </a:rPr>
                        <a:t>Host</a:t>
                      </a:r>
                      <a:endParaRPr lang="en-GB" sz="1100" b="1"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6000"/>
                        </a:lnSpc>
                        <a:spcAft>
                          <a:spcPts val="800"/>
                        </a:spcAft>
                      </a:pPr>
                      <a:r>
                        <a:rPr lang="en-GB" sz="1900">
                          <a:solidFill>
                            <a:srgbClr val="000000"/>
                          </a:solidFill>
                          <a:effectLst/>
                          <a:latin typeface="Calibri" panose="020F0502020204030204" pitchFamily="34" charset="0"/>
                          <a:ea typeface="Calibri" panose="020F0502020204030204" pitchFamily="34" charset="0"/>
                        </a:rPr>
                        <a:t>MEPs for Women’s Heath Co-chairs</a:t>
                      </a:r>
                      <a:endParaRPr lang="en-GB" sz="110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611184268"/>
                  </a:ext>
                </a:extLst>
              </a:tr>
              <a:tr h="308827">
                <a:tc>
                  <a:txBody>
                    <a:bodyPr/>
                    <a:lstStyle/>
                    <a:p>
                      <a:pPr algn="just">
                        <a:lnSpc>
                          <a:spcPct val="106000"/>
                        </a:lnSpc>
                        <a:spcAft>
                          <a:spcPts val="800"/>
                        </a:spcAft>
                      </a:pPr>
                      <a:r>
                        <a:rPr lang="en-GB" sz="1900" b="1" dirty="0">
                          <a:effectLst/>
                          <a:latin typeface="Calibri" panose="020F0502020204030204" pitchFamily="34" charset="0"/>
                          <a:ea typeface="Calibri" panose="020F0502020204030204" pitchFamily="34" charset="0"/>
                        </a:rPr>
                        <a:t>Speakers</a:t>
                      </a:r>
                      <a:endParaRPr lang="en-GB" sz="1100" b="1"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6000"/>
                        </a:lnSpc>
                        <a:spcAft>
                          <a:spcPts val="800"/>
                        </a:spcAft>
                      </a:pPr>
                      <a:r>
                        <a:rPr lang="en-GB" sz="1900" dirty="0">
                          <a:effectLst/>
                          <a:latin typeface="Calibri" panose="020F0502020204030204" pitchFamily="34" charset="0"/>
                          <a:ea typeface="Calibri" panose="020F0502020204030204" pitchFamily="34" charset="0"/>
                        </a:rPr>
                        <a:t>MEPs for Women’s Health members, European Commission, examples from Member States</a:t>
                      </a:r>
                      <a:endParaRPr lang="en-GB" sz="1100"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301472529"/>
                  </a:ext>
                </a:extLst>
              </a:tr>
              <a:tr h="308827">
                <a:tc>
                  <a:txBody>
                    <a:bodyPr/>
                    <a:lstStyle/>
                    <a:p>
                      <a:pPr algn="just">
                        <a:lnSpc>
                          <a:spcPct val="106000"/>
                        </a:lnSpc>
                        <a:spcAft>
                          <a:spcPts val="800"/>
                        </a:spcAft>
                      </a:pPr>
                      <a:r>
                        <a:rPr lang="en-GB" sz="1900" b="1" dirty="0">
                          <a:effectLst/>
                          <a:latin typeface="Calibri" panose="020F0502020204030204" pitchFamily="34" charset="0"/>
                          <a:ea typeface="Calibri" panose="020F0502020204030204" pitchFamily="34" charset="0"/>
                        </a:rPr>
                        <a:t>Organisers</a:t>
                      </a:r>
                      <a:endParaRPr lang="en-GB" sz="1100" b="1"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6000"/>
                        </a:lnSpc>
                        <a:spcAft>
                          <a:spcPts val="800"/>
                        </a:spcAft>
                      </a:pPr>
                      <a:r>
                        <a:rPr lang="en-GB" sz="1900" dirty="0">
                          <a:effectLst/>
                          <a:latin typeface="Calibri" panose="020F0502020204030204" pitchFamily="34" charset="0"/>
                          <a:ea typeface="Calibri" panose="020F0502020204030204" pitchFamily="34" charset="0"/>
                        </a:rPr>
                        <a:t> European Institute of Women’s Health</a:t>
                      </a:r>
                      <a:endParaRPr lang="en-GB" sz="1100" dirty="0">
                        <a:effectLst/>
                        <a:latin typeface="Calibri" panose="020F0502020204030204" pitchFamily="34" charset="0"/>
                        <a:ea typeface="Calibri" panose="020F0502020204030204" pitchFamily="34" charset="0"/>
                      </a:endParaRPr>
                    </a:p>
                  </a:txBody>
                  <a:tcPr marL="66414" marR="66414" marT="9224"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3715854883"/>
                  </a:ext>
                </a:extLst>
              </a:tr>
            </a:tbl>
          </a:graphicData>
        </a:graphic>
      </p:graphicFrame>
      <p:pic>
        <p:nvPicPr>
          <p:cNvPr id="2" name="Image 1">
            <a:extLst>
              <a:ext uri="{FF2B5EF4-FFF2-40B4-BE49-F238E27FC236}">
                <a16:creationId xmlns:a16="http://schemas.microsoft.com/office/drawing/2014/main" id="{76056F08-156C-624F-1841-80E461349A62}"/>
              </a:ext>
            </a:extLst>
          </p:cNvPr>
          <p:cNvPicPr>
            <a:picLocks noChangeAspect="1"/>
          </p:cNvPicPr>
          <p:nvPr/>
        </p:nvPicPr>
        <p:blipFill>
          <a:blip r:embed="rId4"/>
          <a:stretch>
            <a:fillRect/>
          </a:stretch>
        </p:blipFill>
        <p:spPr>
          <a:xfrm>
            <a:off x="7252430" y="-1914"/>
            <a:ext cx="6602540" cy="1182727"/>
          </a:xfrm>
          <a:prstGeom prst="rect">
            <a:avLst/>
          </a:prstGeom>
        </p:spPr>
      </p:pic>
    </p:spTree>
    <p:extLst>
      <p:ext uri="{BB962C8B-B14F-4D97-AF65-F5344CB8AC3E}">
        <p14:creationId xmlns:p14="http://schemas.microsoft.com/office/powerpoint/2010/main" val="464051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AE4E3-705F-360C-994A-96090120DFF8}"/>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49CE65E8-7BE2-76F3-82D4-A62A4841BD92}"/>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AE9FAF40-4FFC-2FEA-138A-C981230D5A4C}"/>
              </a:ext>
            </a:extLst>
          </p:cNvPr>
          <p:cNvSpPr txBox="1"/>
          <p:nvPr/>
        </p:nvSpPr>
        <p:spPr>
          <a:xfrm>
            <a:off x="666748" y="1528762"/>
            <a:ext cx="10658475" cy="4065921"/>
          </a:xfrm>
          <a:prstGeom prst="rect">
            <a:avLst/>
          </a:prstGeom>
          <a:noFill/>
        </p:spPr>
        <p:txBody>
          <a:bodyPr wrap="square" rtlCol="0">
            <a:spAutoFit/>
          </a:bodyPr>
          <a:lstStyle/>
          <a:p>
            <a:pPr marL="0" marR="0" lvl="0" indent="0" algn="l" defTabSz="914400" rtl="0" eaLnBrk="1" fontAlgn="auto" latinLnBrk="0" hangingPunct="1">
              <a:lnSpc>
                <a:spcPct val="107000"/>
              </a:lnSpc>
              <a:spcBef>
                <a:spcPts val="1400"/>
              </a:spcBef>
              <a:spcAft>
                <a:spcPts val="400"/>
              </a:spcAft>
              <a:buClrTx/>
              <a:buSzTx/>
              <a:buFontTx/>
              <a:buNone/>
              <a:tabLst/>
              <a:defRPr/>
            </a:pPr>
            <a:r>
              <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Stakeholder Meetings (policy dialogues)</a:t>
            </a:r>
          </a:p>
          <a:p>
            <a:pPr marL="228600" indent="-228600">
              <a:lnSpc>
                <a:spcPct val="107000"/>
              </a:lnSpc>
              <a:tabLst>
                <a:tab pos="457200" algn="l"/>
              </a:tabLst>
            </a:pPr>
            <a:r>
              <a:rPr lang="en-GB" sz="2400" b="1" dirty="0">
                <a:effectLst/>
                <a:latin typeface="Calibri" panose="020F0502020204030204" pitchFamily="34" charset="0"/>
                <a:cs typeface="Calibri" panose="020F0502020204030204" pitchFamily="34" charset="0"/>
              </a:rPr>
              <a:t>4) An EU strategy for Women’s Health - ‘Healthy Women, Healthy Europe’ (Q4 - Oct 2025)</a:t>
            </a:r>
            <a:endParaRPr lang="en-GB" sz="2400" b="1" dirty="0">
              <a:effectLst/>
              <a:latin typeface="Calibri" panose="020F0502020204030204" pitchFamily="34" charset="0"/>
            </a:endParaRPr>
          </a:p>
          <a:p>
            <a:pPr marL="228600" marR="0" lvl="0" indent="-228600" algn="l" defTabSz="914400" rtl="0" eaLnBrk="1" fontAlgn="auto" latinLnBrk="0" hangingPunct="1">
              <a:lnSpc>
                <a:spcPct val="107000"/>
              </a:lnSpc>
              <a:buClrTx/>
              <a:buSzTx/>
              <a:buFontTx/>
              <a:buNone/>
              <a:tabLst>
                <a:tab pos="457200" algn="l"/>
              </a:tabLst>
              <a:defRPr/>
            </a:pPr>
            <a:endParaRPr lang="en-GB" sz="1200" b="1" dirty="0">
              <a:solidFill>
                <a:prstClr val="black"/>
              </a:solidFill>
              <a:latin typeface="Calibri" panose="020F0502020204030204" pitchFamily="34" charset="0"/>
            </a:endParaRPr>
          </a:p>
          <a:p>
            <a:pPr marL="228600" marR="0" lvl="0" indent="-228600" algn="l" defTabSz="914400" rtl="0" eaLnBrk="1" fontAlgn="auto" latinLnBrk="0" hangingPunct="1">
              <a:lnSpc>
                <a:spcPct val="107000"/>
              </a:lnSpc>
              <a:buClrTx/>
              <a:buSzTx/>
              <a:buFontTx/>
              <a:buNone/>
              <a:tabLst>
                <a:tab pos="457200" algn="l"/>
              </a:tabLst>
              <a:defRPr/>
            </a:pPr>
            <a:r>
              <a:rPr kumimoji="0" lang="en-GB" sz="2400" b="1" i="1" u="none" strike="noStrike" kern="1200" cap="none" spc="0" normalizeH="0" baseline="0" noProof="0" dirty="0">
                <a:ln>
                  <a:noFill/>
                </a:ln>
                <a:uLnTx/>
                <a:uFillTx/>
                <a:latin typeface="Calibri" panose="020F0502020204030204" pitchFamily="34" charset="0"/>
                <a:cs typeface="+mn-cs"/>
              </a:rPr>
              <a:t>    </a:t>
            </a:r>
            <a:r>
              <a:rPr lang="en-GB" sz="2400" b="1" i="1" dirty="0">
                <a:latin typeface="Calibri" panose="020F0502020204030204" pitchFamily="34" charset="0"/>
              </a:rPr>
              <a:t>Examine the mounting evidence showing that climate, digital technologies, demographics and geopolitics are profoundly affecting women’s life from various social backgrounds.</a:t>
            </a:r>
            <a:endParaRPr kumimoji="0" lang="en-GB" sz="2400" b="1" i="1" u="none" strike="noStrike" kern="1200" cap="none" spc="0" normalizeH="0" baseline="0" noProof="0" dirty="0">
              <a:ln>
                <a:noFill/>
              </a:ln>
              <a:effectLst/>
              <a:uLnTx/>
              <a:uFillTx/>
              <a:latin typeface="Calibri" panose="020F0502020204030204" pitchFamily="34" charset="0"/>
              <a:ea typeface="+mn-ea"/>
              <a:cs typeface="+mn-cs"/>
            </a:endParaRPr>
          </a:p>
          <a:p>
            <a:pPr marL="0" marR="0" lvl="0" indent="0" algn="l" defTabSz="914400" rtl="0" eaLnBrk="1" fontAlgn="auto" latinLnBrk="0" hangingPunct="1">
              <a:lnSpc>
                <a:spcPct val="107000"/>
              </a:lnSpc>
              <a:spcBef>
                <a:spcPts val="1400"/>
              </a:spcBef>
              <a:spcAft>
                <a:spcPts val="400"/>
              </a:spcAft>
              <a:buClrTx/>
              <a:buSzTx/>
              <a:buFontTx/>
              <a:buNone/>
              <a:tabLst/>
              <a:defRPr/>
            </a:pPr>
            <a:endPar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a:p>
            <a:pPr marL="228600" indent="-228600">
              <a:lnSpc>
                <a:spcPct val="107000"/>
              </a:lnSpc>
              <a:spcBef>
                <a:spcPts val="1200"/>
              </a:spcBef>
              <a:spcAft>
                <a:spcPts val="200"/>
              </a:spcAft>
              <a:tabLst>
                <a:tab pos="457200" algn="l"/>
              </a:tabLst>
            </a:pPr>
            <a:endParaRPr lang="en-GB" sz="1800" b="1" dirty="0">
              <a:effectLst/>
              <a:latin typeface="Calibri" panose="020F0502020204030204" pitchFamily="34" charset="0"/>
            </a:endParaRPr>
          </a:p>
          <a:p>
            <a:pPr>
              <a:lnSpc>
                <a:spcPct val="107000"/>
              </a:lnSpc>
              <a:spcAft>
                <a:spcPts val="800"/>
              </a:spcAft>
            </a:pPr>
            <a:r>
              <a:rPr lang="en-GB" sz="1600" dirty="0">
                <a:effectLst/>
                <a:latin typeface="Calibri" panose="020F0502020204030204" pitchFamily="34" charset="0"/>
                <a:ea typeface="Calibri" panose="020F0502020204030204" pitchFamily="34" charset="0"/>
              </a:rPr>
              <a:t> </a:t>
            </a:r>
          </a:p>
        </p:txBody>
      </p:sp>
      <p:graphicFrame>
        <p:nvGraphicFramePr>
          <p:cNvPr id="7" name="Tableau 6">
            <a:extLst>
              <a:ext uri="{FF2B5EF4-FFF2-40B4-BE49-F238E27FC236}">
                <a16:creationId xmlns:a16="http://schemas.microsoft.com/office/drawing/2014/main" id="{8B66FDA1-F4E9-92A6-A0D2-547227AF5B21}"/>
              </a:ext>
            </a:extLst>
          </p:cNvPr>
          <p:cNvGraphicFramePr>
            <a:graphicFrameLocks noGrp="1"/>
          </p:cNvGraphicFramePr>
          <p:nvPr>
            <p:extLst>
              <p:ext uri="{D42A27DB-BD31-4B8C-83A1-F6EECF244321}">
                <p14:modId xmlns:p14="http://schemas.microsoft.com/office/powerpoint/2010/main" val="863780264"/>
              </p:ext>
            </p:extLst>
          </p:nvPr>
        </p:nvGraphicFramePr>
        <p:xfrm>
          <a:off x="766762" y="4481214"/>
          <a:ext cx="10658475" cy="1558290"/>
        </p:xfrm>
        <a:graphic>
          <a:graphicData uri="http://schemas.openxmlformats.org/drawingml/2006/table">
            <a:tbl>
              <a:tblPr firstRow="1" firstCol="1" bandRow="1"/>
              <a:tblGrid>
                <a:gridCol w="2263202">
                  <a:extLst>
                    <a:ext uri="{9D8B030D-6E8A-4147-A177-3AD203B41FA5}">
                      <a16:colId xmlns:a16="http://schemas.microsoft.com/office/drawing/2014/main" val="4192802219"/>
                    </a:ext>
                  </a:extLst>
                </a:gridCol>
                <a:gridCol w="8395273">
                  <a:extLst>
                    <a:ext uri="{9D8B030D-6E8A-4147-A177-3AD203B41FA5}">
                      <a16:colId xmlns:a16="http://schemas.microsoft.com/office/drawing/2014/main" val="1549544031"/>
                    </a:ext>
                  </a:extLst>
                </a:gridCol>
              </a:tblGrid>
              <a:tr h="0">
                <a:tc>
                  <a:txBody>
                    <a:bodyPr/>
                    <a:lstStyle/>
                    <a:p>
                      <a:pPr algn="just">
                        <a:lnSpc>
                          <a:spcPct val="107000"/>
                        </a:lnSpc>
                        <a:spcAft>
                          <a:spcPts val="800"/>
                        </a:spcAft>
                      </a:pPr>
                      <a:r>
                        <a:rPr lang="en-GB" sz="2000" b="1">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FORMAT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gn="just">
                        <a:lnSpc>
                          <a:spcPct val="107000"/>
                        </a:lnSpc>
                        <a:spcAft>
                          <a:spcPts val="800"/>
                        </a:spcAft>
                      </a:pPr>
                      <a:r>
                        <a:rPr lang="en-GB" sz="2000" b="1">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extLst>
                  <a:ext uri="{0D108BD9-81ED-4DB2-BD59-A6C34878D82A}">
                    <a16:rowId xmlns:a16="http://schemas.microsoft.com/office/drawing/2014/main" val="528595521"/>
                  </a:ext>
                </a:extLst>
              </a:tr>
              <a:tr h="0">
                <a:tc>
                  <a:txBody>
                    <a:bodyPr/>
                    <a:lstStyle/>
                    <a:p>
                      <a:pPr algn="just">
                        <a:lnSpc>
                          <a:spcPct val="107000"/>
                        </a:lnSpc>
                        <a:spcAft>
                          <a:spcPts val="800"/>
                        </a:spcAft>
                      </a:pPr>
                      <a:r>
                        <a:rPr lang="en-GB" sz="2000" b="1">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Event form</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00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In person event at the European Parliament and online</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1235717129"/>
                  </a:ext>
                </a:extLst>
              </a:tr>
              <a:tr h="0">
                <a:tc>
                  <a:txBody>
                    <a:bodyPr/>
                    <a:lstStyle/>
                    <a:p>
                      <a:pPr algn="just">
                        <a:lnSpc>
                          <a:spcPct val="107000"/>
                        </a:lnSpc>
                        <a:spcAft>
                          <a:spcPts val="800"/>
                        </a:spcAft>
                      </a:pPr>
                      <a:r>
                        <a:rPr lang="en-GB" sz="2000" b="1">
                          <a:effectLst/>
                          <a:latin typeface="Calibri" panose="020F0502020204030204" pitchFamily="34" charset="0"/>
                          <a:ea typeface="Palatino Linotype" panose="02040502050505030304" pitchFamily="18" charset="0"/>
                          <a:cs typeface="Calibri" panose="020F0502020204030204" pitchFamily="34" charset="0"/>
                        </a:rPr>
                        <a:t>Host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000" dirty="0">
                          <a:effectLst/>
                          <a:latin typeface="Calibri" panose="020F0502020204030204" pitchFamily="34" charset="0"/>
                          <a:ea typeface="Palatino Linotype" panose="02040502050505030304" pitchFamily="18" charset="0"/>
                          <a:cs typeface="Calibri" panose="020F0502020204030204" pitchFamily="34" charset="0"/>
                        </a:rPr>
                        <a:t>MEPs for Women’s Health Co- Chairs</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3790811092"/>
                  </a:ext>
                </a:extLst>
              </a:tr>
              <a:tr h="0">
                <a:tc>
                  <a:txBody>
                    <a:bodyPr/>
                    <a:lstStyle/>
                    <a:p>
                      <a:pPr algn="just">
                        <a:lnSpc>
                          <a:spcPct val="107000"/>
                        </a:lnSpc>
                        <a:spcAft>
                          <a:spcPts val="800"/>
                        </a:spcAft>
                      </a:pPr>
                      <a:r>
                        <a:rPr lang="en-GB" sz="2000" b="1">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Speakers</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00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MWH members, European Commission, WHO/Europe</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1479038296"/>
                  </a:ext>
                </a:extLst>
              </a:tr>
              <a:tr h="0">
                <a:tc>
                  <a:txBody>
                    <a:bodyPr/>
                    <a:lstStyle/>
                    <a:p>
                      <a:pPr algn="just">
                        <a:lnSpc>
                          <a:spcPct val="107000"/>
                        </a:lnSpc>
                        <a:spcAft>
                          <a:spcPts val="800"/>
                        </a:spcAft>
                      </a:pPr>
                      <a:r>
                        <a:rPr lang="en-GB" sz="2000" b="1">
                          <a:effectLst/>
                          <a:latin typeface="Calibri" panose="020F0502020204030204" pitchFamily="34" charset="0"/>
                          <a:ea typeface="Palatino Linotype" panose="02040502050505030304" pitchFamily="18" charset="0"/>
                          <a:cs typeface="Calibri" panose="020F0502020204030204" pitchFamily="34" charset="0"/>
                        </a:rPr>
                        <a:t>Organiser</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000" dirty="0">
                          <a:effectLst/>
                          <a:latin typeface="Calibri" panose="020F0502020204030204" pitchFamily="34" charset="0"/>
                          <a:ea typeface="Palatino Linotype" panose="02040502050505030304" pitchFamily="18" charset="0"/>
                          <a:cs typeface="Calibri" panose="020F0502020204030204" pitchFamily="34" charset="0"/>
                        </a:rPr>
                        <a:t>European Institute of women’s Health and Women’s Health Alliance</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3277316651"/>
                  </a:ext>
                </a:extLst>
              </a:tr>
            </a:tbl>
          </a:graphicData>
        </a:graphic>
      </p:graphicFrame>
      <p:pic>
        <p:nvPicPr>
          <p:cNvPr id="2" name="Image 1">
            <a:extLst>
              <a:ext uri="{FF2B5EF4-FFF2-40B4-BE49-F238E27FC236}">
                <a16:creationId xmlns:a16="http://schemas.microsoft.com/office/drawing/2014/main" id="{1142772E-4839-00BE-8A24-4F3B4B374AAB}"/>
              </a:ext>
            </a:extLst>
          </p:cNvPr>
          <p:cNvPicPr>
            <a:picLocks noChangeAspect="1"/>
          </p:cNvPicPr>
          <p:nvPr/>
        </p:nvPicPr>
        <p:blipFill>
          <a:blip r:embed="rId4"/>
          <a:stretch>
            <a:fillRect/>
          </a:stretch>
        </p:blipFill>
        <p:spPr>
          <a:xfrm>
            <a:off x="7066692" y="80590"/>
            <a:ext cx="6602540" cy="1182727"/>
          </a:xfrm>
          <a:prstGeom prst="rect">
            <a:avLst/>
          </a:prstGeom>
        </p:spPr>
      </p:pic>
    </p:spTree>
    <p:extLst>
      <p:ext uri="{BB962C8B-B14F-4D97-AF65-F5344CB8AC3E}">
        <p14:creationId xmlns:p14="http://schemas.microsoft.com/office/powerpoint/2010/main" val="2851012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D2DA7-0089-7E06-A0FD-BBF457715561}"/>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092F9461-B94C-180C-65E3-2C52B54588BB}"/>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51BA1B36-18CD-B961-B156-229E6F9BC7CB}"/>
              </a:ext>
            </a:extLst>
          </p:cNvPr>
          <p:cNvSpPr txBox="1"/>
          <p:nvPr/>
        </p:nvSpPr>
        <p:spPr>
          <a:xfrm>
            <a:off x="1081086" y="1182727"/>
            <a:ext cx="10658475" cy="6033960"/>
          </a:xfrm>
          <a:prstGeom prst="rect">
            <a:avLst/>
          </a:prstGeom>
          <a:noFill/>
        </p:spPr>
        <p:txBody>
          <a:bodyPr wrap="square" rtlCol="0">
            <a:spAutoFit/>
          </a:bodyPr>
          <a:lstStyle/>
          <a:p>
            <a:pPr>
              <a:lnSpc>
                <a:spcPct val="107000"/>
              </a:lnSpc>
              <a:spcBef>
                <a:spcPts val="1400"/>
              </a:spcBef>
              <a:spcAft>
                <a:spcPts val="400"/>
              </a:spcAft>
            </a:pPr>
            <a:r>
              <a:rPr lang="en-GB" sz="2400" b="1" dirty="0">
                <a:solidFill>
                  <a:srgbClr val="C00000"/>
                </a:solidFill>
                <a:effectLst/>
                <a:latin typeface="Calibri" panose="020F0502020204030204" pitchFamily="34" charset="0"/>
              </a:rPr>
              <a:t>Associated Events</a:t>
            </a:r>
          </a:p>
          <a:p>
            <a:pPr algn="just">
              <a:lnSpc>
                <a:spcPct val="107000"/>
              </a:lnSpc>
              <a:spcAft>
                <a:spcPts val="800"/>
              </a:spcAft>
            </a:pPr>
            <a:r>
              <a:rPr lang="en-GB" sz="2400" dirty="0">
                <a:effectLst/>
                <a:latin typeface="Calibri" panose="020F0502020204030204" pitchFamily="34" charset="0"/>
                <a:ea typeface="Palatino Linotype" panose="02040502050505030304" pitchFamily="18" charset="0"/>
                <a:cs typeface="Calibri" panose="020F0502020204030204" pitchFamily="34" charset="0"/>
              </a:rPr>
              <a:t>In 2025, the European Institute of Women’s Health can also support other events, when requested to do so by MEPs and stakeholders. </a:t>
            </a:r>
            <a:endParaRPr lang="en-GB" sz="24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GB" sz="2400" b="1" dirty="0">
                <a:effectLst/>
                <a:latin typeface="Calibri" panose="020F0502020204030204" pitchFamily="34" charset="0"/>
              </a:rPr>
              <a:t>Online campaigns</a:t>
            </a:r>
          </a:p>
          <a:p>
            <a:pPr>
              <a:lnSpc>
                <a:spcPct val="107000"/>
              </a:lnSpc>
            </a:pPr>
            <a: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Launch of MEPs for Women’s Health (29</a:t>
            </a:r>
            <a:r>
              <a:rPr lang="en-GB" b="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January 2025)</a:t>
            </a:r>
            <a:b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Press release and social media content for members of the Women’s Health group</a:t>
            </a:r>
          </a:p>
          <a:p>
            <a:pPr>
              <a:lnSpc>
                <a:spcPct val="107000"/>
              </a:lnSpc>
            </a:pPr>
            <a:endParaRPr lang="en-GB" b="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endParaRPr>
          </a:p>
          <a:p>
            <a:pPr>
              <a:lnSpc>
                <a:spcPct val="107000"/>
              </a:lnSpc>
            </a:pPr>
            <a: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Valentines Day (14</a:t>
            </a:r>
            <a:r>
              <a:rPr lang="en-GB" b="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of February)</a:t>
            </a:r>
            <a:br>
              <a:rPr lang="en-GB"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receive information on Gender and Cardiovascular Disease.</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HPV Awareness Day (4 March 2025)</a:t>
            </a:r>
            <a:b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receive information on HPV and cervical cancer. Support MAC campaign.</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International Women’s Day (8</a:t>
            </a:r>
            <a:r>
              <a:rPr lang="en-GB" b="1" i="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of March)</a:t>
            </a:r>
            <a:b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The MEPs for Women’s Health will host an EU Parliament roundtable on “</a:t>
            </a:r>
            <a:r>
              <a:rPr lang="en-GB" b="1" dirty="0">
                <a:effectLst/>
                <a:latin typeface="Calibri" panose="020F0502020204030204" pitchFamily="34" charset="0"/>
                <a:ea typeface="Palatino Linotype" panose="02040502050505030304" pitchFamily="18" charset="0"/>
                <a:cs typeface="Calibri" panose="020F0502020204030204" pitchFamily="34" charset="0"/>
              </a:rPr>
              <a:t>Closing the gap in women’s health research”. The event will be available online.</a:t>
            </a:r>
            <a:endParaRPr lang="en-GB"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600"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Image 1">
            <a:extLst>
              <a:ext uri="{FF2B5EF4-FFF2-40B4-BE49-F238E27FC236}">
                <a16:creationId xmlns:a16="http://schemas.microsoft.com/office/drawing/2014/main" id="{AAB7C445-194C-EDCE-435C-12DC85959956}"/>
              </a:ext>
            </a:extLst>
          </p:cNvPr>
          <p:cNvPicPr>
            <a:picLocks noChangeAspect="1"/>
          </p:cNvPicPr>
          <p:nvPr/>
        </p:nvPicPr>
        <p:blipFill>
          <a:blip r:embed="rId4"/>
          <a:stretch>
            <a:fillRect/>
          </a:stretch>
        </p:blipFill>
        <p:spPr>
          <a:xfrm>
            <a:off x="7266718" y="0"/>
            <a:ext cx="6602540" cy="1182727"/>
          </a:xfrm>
          <a:prstGeom prst="rect">
            <a:avLst/>
          </a:prstGeom>
        </p:spPr>
      </p:pic>
    </p:spTree>
    <p:extLst>
      <p:ext uri="{BB962C8B-B14F-4D97-AF65-F5344CB8AC3E}">
        <p14:creationId xmlns:p14="http://schemas.microsoft.com/office/powerpoint/2010/main" val="225671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F86F1-CDA4-A303-CA40-CC4F1AB6AF5E}"/>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8436E012-E584-48D4-95F7-F817B9BA8F5D}"/>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B0E65B7B-95F4-A441-DB89-46D7AE5AF70D}"/>
              </a:ext>
            </a:extLst>
          </p:cNvPr>
          <p:cNvSpPr txBox="1"/>
          <p:nvPr/>
        </p:nvSpPr>
        <p:spPr>
          <a:xfrm>
            <a:off x="1052511" y="1582776"/>
            <a:ext cx="10658475" cy="5836341"/>
          </a:xfrm>
          <a:prstGeom prst="rect">
            <a:avLst/>
          </a:prstGeom>
          <a:noFill/>
        </p:spPr>
        <p:txBody>
          <a:bodyPr wrap="square" rtlCol="0">
            <a:spAutoFit/>
          </a:bodyPr>
          <a:lstStyle/>
          <a:p>
            <a:pPr>
              <a:lnSpc>
                <a:spcPct val="107000"/>
              </a:lnSpc>
              <a:spcBef>
                <a:spcPts val="1400"/>
              </a:spcBef>
              <a:spcAft>
                <a:spcPts val="400"/>
              </a:spcAft>
            </a:pPr>
            <a:r>
              <a:rPr lang="en-GB" sz="2400" b="1" dirty="0">
                <a:solidFill>
                  <a:srgbClr val="C00000"/>
                </a:solidFill>
                <a:effectLst/>
                <a:latin typeface="Calibri" panose="020F0502020204030204" pitchFamily="34" charset="0"/>
              </a:rPr>
              <a:t>Associated Events</a:t>
            </a:r>
          </a:p>
          <a:p>
            <a:pPr algn="just">
              <a:lnSpc>
                <a:spcPct val="107000"/>
              </a:lnSpc>
              <a:spcAft>
                <a:spcPts val="800"/>
              </a:spcAft>
            </a:pPr>
            <a:r>
              <a:rPr lang="en-GB" sz="2400" b="1" dirty="0">
                <a:effectLst/>
                <a:latin typeface="Calibri" panose="020F0502020204030204" pitchFamily="34" charset="0"/>
              </a:rPr>
              <a:t>Online campaigns</a:t>
            </a: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World Health Day (7</a:t>
            </a:r>
            <a:r>
              <a:rPr lang="en-GB" b="1" i="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of April 2025)</a:t>
            </a:r>
            <a:b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receive infographics on issues relevant to women that need to be highlighted.   </a:t>
            </a:r>
            <a:r>
              <a:rPr lang="en-GB"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EU immunisation week (25</a:t>
            </a:r>
            <a:r>
              <a:rPr lang="en-GB" b="1" i="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April 2025) </a:t>
            </a:r>
            <a:br>
              <a:rPr lang="en-GB"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receive a toolkit on immunisation. </a:t>
            </a:r>
            <a:r>
              <a:rPr lang="en-GB"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European Week Against Cancer (25-31 May 2025)</a:t>
            </a:r>
            <a:b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receive information on women’s cancers. </a:t>
            </a:r>
            <a:r>
              <a:rPr lang="en-GB"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pP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International Day of Action for Women’s Health (28</a:t>
            </a:r>
            <a:r>
              <a:rPr lang="en-GB" b="1" i="1" baseline="30000"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th</a:t>
            </a:r>
            <a: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 of May 2025)</a:t>
            </a:r>
            <a:br>
              <a:rPr lang="en-GB" b="1" i="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br>
            <a:r>
              <a:rPr lang="en-GB" b="1" i="1"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MEPs for Women’s Health members will be provided more information about sexual and reproductive rights and control over reproductive health.</a:t>
            </a:r>
            <a:r>
              <a:rPr lang="en-GB"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p>
          <a:p>
            <a:pPr>
              <a:lnSpc>
                <a:spcPct val="107000"/>
              </a:lnSpc>
            </a:pPr>
            <a:endParaRPr lang="en-GB" dirty="0">
              <a:effectLst/>
              <a:latin typeface="Calibri" panose="020F0502020204030204" pitchFamily="34" charset="0"/>
              <a:ea typeface="Calibri" panose="020F0502020204030204" pitchFamily="34" charset="0"/>
            </a:endParaRPr>
          </a:p>
          <a:p>
            <a:pPr>
              <a:lnSpc>
                <a:spcPct val="107000"/>
              </a:lnSpc>
              <a:spcAft>
                <a:spcPts val="800"/>
              </a:spcAft>
            </a:pPr>
            <a:endParaRPr lang="en-GB"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600"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Image 1">
            <a:extLst>
              <a:ext uri="{FF2B5EF4-FFF2-40B4-BE49-F238E27FC236}">
                <a16:creationId xmlns:a16="http://schemas.microsoft.com/office/drawing/2014/main" id="{36CDC801-32FB-3274-F857-FF6F8EBDC3F8}"/>
              </a:ext>
            </a:extLst>
          </p:cNvPr>
          <p:cNvPicPr>
            <a:picLocks noChangeAspect="1"/>
          </p:cNvPicPr>
          <p:nvPr/>
        </p:nvPicPr>
        <p:blipFill>
          <a:blip r:embed="rId4"/>
          <a:stretch>
            <a:fillRect/>
          </a:stretch>
        </p:blipFill>
        <p:spPr>
          <a:xfrm>
            <a:off x="7066692" y="50659"/>
            <a:ext cx="6602540" cy="1182727"/>
          </a:xfrm>
          <a:prstGeom prst="rect">
            <a:avLst/>
          </a:prstGeom>
        </p:spPr>
      </p:pic>
    </p:spTree>
    <p:extLst>
      <p:ext uri="{BB962C8B-B14F-4D97-AF65-F5344CB8AC3E}">
        <p14:creationId xmlns:p14="http://schemas.microsoft.com/office/powerpoint/2010/main" val="231029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A0A02-21E8-532B-CEF1-5AF40D736E02}"/>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449261A6-8D0A-B4E8-4727-11C9974093B4}"/>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7CD05D1B-9934-0A22-2FA5-2D58A0A27551}"/>
              </a:ext>
            </a:extLst>
          </p:cNvPr>
          <p:cNvSpPr txBox="1"/>
          <p:nvPr/>
        </p:nvSpPr>
        <p:spPr>
          <a:xfrm>
            <a:off x="1023936" y="1546308"/>
            <a:ext cx="10658475" cy="5243615"/>
          </a:xfrm>
          <a:prstGeom prst="rect">
            <a:avLst/>
          </a:prstGeom>
          <a:noFill/>
        </p:spPr>
        <p:txBody>
          <a:bodyPr wrap="square" rtlCol="0">
            <a:spAutoFit/>
          </a:bodyPr>
          <a:lstStyle/>
          <a:p>
            <a:pPr>
              <a:lnSpc>
                <a:spcPct val="107000"/>
              </a:lnSpc>
              <a:spcBef>
                <a:spcPts val="1400"/>
              </a:spcBef>
              <a:spcAft>
                <a:spcPts val="400"/>
              </a:spcAft>
            </a:pPr>
            <a:r>
              <a:rPr lang="en-GB" sz="2400" b="1" dirty="0">
                <a:solidFill>
                  <a:srgbClr val="C00000"/>
                </a:solidFill>
                <a:effectLst/>
                <a:latin typeface="Calibri" panose="020F0502020204030204" pitchFamily="34" charset="0"/>
              </a:rPr>
              <a:t>Associated Events</a:t>
            </a:r>
          </a:p>
          <a:p>
            <a:pPr algn="just">
              <a:lnSpc>
                <a:spcPct val="107000"/>
              </a:lnSpc>
              <a:spcAft>
                <a:spcPts val="800"/>
              </a:spcAft>
            </a:pPr>
            <a:r>
              <a:rPr lang="en-GB" sz="2400" b="1" dirty="0">
                <a:effectLst/>
                <a:latin typeface="Calibri" panose="020F0502020204030204" pitchFamily="34" charset="0"/>
              </a:rPr>
              <a:t>Online campaigns</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GB" sz="1800"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World Alzheimer Day (21</a:t>
            </a:r>
            <a:r>
              <a:rPr kumimoji="0" lang="en-GB" sz="1800" b="1" i="1" u="none" strike="noStrike" kern="1200" cap="none" spc="0" normalizeH="0" baseline="3000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st</a:t>
            </a:r>
            <a:r>
              <a:rPr kumimoji="0" lang="en-GB" sz="1800"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 September 2025) </a:t>
            </a:r>
            <a:br>
              <a:rPr kumimoji="0" lang="en-GB" sz="1800"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br>
            <a:r>
              <a:rPr kumimoji="0" lang="en-GB" sz="1800" b="1" i="1" u="none" strike="noStrike" kern="1200" cap="none" spc="0" normalizeH="0" baseline="0" noProof="0" dirty="0">
                <a:ln>
                  <a:noFill/>
                </a:ln>
                <a:solidFill>
                  <a:srgbClr val="000000"/>
                </a:solidFill>
                <a:effectLst/>
                <a:uLnTx/>
                <a:uFillTx/>
                <a:latin typeface="Calibri" panose="020F0502020204030204" pitchFamily="34" charset="0"/>
                <a:ea typeface="Palatino Linotype" panose="02040502050505030304" pitchFamily="18" charset="0"/>
                <a:cs typeface="Calibri" panose="020F0502020204030204" pitchFamily="34" charset="0"/>
              </a:rPr>
              <a:t>MEPs for Women’s Health members will receive information on women and brain health.</a:t>
            </a:r>
            <a:r>
              <a:rPr kumimoji="0" lang="en-GB" sz="1800" b="1" i="1" u="none" strike="noStrike" kern="1200" cap="none" spc="0" normalizeH="0" baseline="0" noProof="0" dirty="0">
                <a:ln>
                  <a:noFill/>
                </a:ln>
                <a:solidFill>
                  <a:srgbClr val="C00000"/>
                </a:solidFill>
                <a:effectLst/>
                <a:uLnTx/>
                <a:uFillTx/>
                <a:latin typeface="Calibri" panose="020F0502020204030204" pitchFamily="34" charset="0"/>
                <a:ea typeface="Palatino Linotype" panose="02040502050505030304" pitchFamily="18" charset="0"/>
                <a:cs typeface="Calibri" panose="020F0502020204030204" pitchFamily="34" charset="0"/>
              </a:rPr>
              <a:t> </a:t>
            </a:r>
          </a:p>
          <a:p>
            <a:pPr marL="0" marR="0" lvl="0" indent="0" defTabSz="914400" rtl="0" eaLnBrk="1" fontAlgn="auto" latinLnBrk="0" hangingPunct="1">
              <a:lnSpc>
                <a:spcPct val="107000"/>
              </a:lnSpc>
              <a:spcBef>
                <a:spcPts val="0"/>
              </a:spcBef>
              <a:buClrTx/>
              <a:buSzTx/>
              <a:buFontTx/>
              <a:buNone/>
              <a:tabLst/>
              <a:defRPr/>
            </a:pPr>
            <a:endParaRPr lang="en-GB" b="1" i="1" dirty="0">
              <a:solidFill>
                <a:srgbClr val="C00000"/>
              </a:solidFill>
              <a:latin typeface="Calibri" panose="020F0502020204030204" pitchFamily="34" charset="0"/>
              <a:ea typeface="Palatino Linotype" panose="02040502050505030304" pitchFamily="18" charset="0"/>
              <a:cs typeface="Calibri" panose="020F0502020204030204" pitchFamily="34" charset="0"/>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World Mental Health Day (10th October 2025)</a:t>
            </a:r>
            <a:br>
              <a:rPr kumimoji="0" lang="en-GB" b="1" i="1" u="none" strike="noStrike" kern="1200" cap="none" spc="0" normalizeH="0" baseline="0" noProof="0" dirty="0">
                <a:ln>
                  <a:noFill/>
                </a:ln>
                <a:solidFill>
                  <a:srgbClr val="C00000"/>
                </a:solidFill>
                <a:effectLst/>
                <a:uLnTx/>
                <a:uFillTx/>
                <a:latin typeface="Calibri" panose="020F0502020204030204" pitchFamily="34" charset="0"/>
                <a:ea typeface="Palatino Linotype" panose="02040502050505030304" pitchFamily="18" charset="0"/>
                <a:cs typeface="Calibri" panose="020F0502020204030204" pitchFamily="34" charset="0"/>
              </a:rPr>
            </a:br>
            <a:r>
              <a:rPr kumimoji="0" lang="en-GB" b="1" i="1" u="none" strike="noStrike" kern="1200" cap="none" spc="0" normalizeH="0" baseline="0" noProof="0" dirty="0">
                <a:ln>
                  <a:noFill/>
                </a:ln>
                <a:solidFill>
                  <a:srgbClr val="000000"/>
                </a:solidFill>
                <a:effectLst/>
                <a:uLnTx/>
                <a:uFillTx/>
                <a:latin typeface="Calibri" panose="020F0502020204030204" pitchFamily="34" charset="0"/>
                <a:ea typeface="Palatino Linotype" panose="02040502050505030304" pitchFamily="18" charset="0"/>
                <a:cs typeface="Calibri" panose="020F0502020204030204" pitchFamily="34" charset="0"/>
              </a:rPr>
              <a:t>MEPs for Women’s Health members will receive information on women and mental health.</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C00000"/>
                </a:solidFill>
                <a:effectLst/>
                <a:uLnTx/>
                <a:uFillTx/>
                <a:latin typeface="Calibri" panose="020F0502020204030204" pitchFamily="34" charset="0"/>
                <a:ea typeface="Palatino Linotype" panose="02040502050505030304" pitchFamily="18" charset="0"/>
                <a:cs typeface="Calibri" panose="020F0502020204030204" pitchFamily="34" charset="0"/>
              </a:rPr>
              <a:t> </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Cervical Cancer Elimination Day (17 November 2025)</a:t>
            </a:r>
            <a:br>
              <a:rPr kumimoji="0" lang="en-GB" b="1" i="1" u="none" strike="noStrike" kern="1200" cap="none" spc="0" normalizeH="0" baseline="0" noProof="0" dirty="0">
                <a:ln>
                  <a:noFill/>
                </a:ln>
                <a:solidFill>
                  <a:srgbClr val="C00000"/>
                </a:solidFill>
                <a:effectLst/>
                <a:uLnTx/>
                <a:uFillTx/>
                <a:latin typeface="Calibri" panose="020F0502020204030204" pitchFamily="34" charset="0"/>
                <a:ea typeface="Palatino Linotype" panose="02040502050505030304" pitchFamily="18" charset="0"/>
                <a:cs typeface="Calibri" panose="020F0502020204030204" pitchFamily="34" charset="0"/>
              </a:rPr>
            </a:br>
            <a:r>
              <a:rPr kumimoji="0" lang="en-GB" b="1" i="1" u="none" strike="noStrike" kern="1200" cap="none" spc="0" normalizeH="0" baseline="0" noProof="0" dirty="0">
                <a:ln>
                  <a:noFill/>
                </a:ln>
                <a:solidFill>
                  <a:srgbClr val="000000"/>
                </a:solidFill>
                <a:effectLst/>
                <a:uLnTx/>
                <a:uFillTx/>
                <a:latin typeface="Calibri" panose="020F0502020204030204" pitchFamily="34" charset="0"/>
                <a:ea typeface="Palatino Linotype" panose="02040502050505030304" pitchFamily="18" charset="0"/>
                <a:cs typeface="Calibri" panose="020F0502020204030204" pitchFamily="34" charset="0"/>
              </a:rPr>
              <a:t>MEPs for Women’s Health members</a:t>
            </a: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 </a:t>
            </a:r>
            <a:r>
              <a:rPr kumimoji="0" lang="en-GB" b="1"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will receive information on cervical cancer. </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C00000"/>
                </a:solidFill>
                <a:effectLst/>
                <a:uLnTx/>
                <a:uFillTx/>
                <a:latin typeface="Calibri" panose="020F0502020204030204" pitchFamily="34" charset="0"/>
                <a:ea typeface="Palatino Linotype" panose="02040502050505030304" pitchFamily="18" charset="0"/>
                <a:cs typeface="Calibri" panose="020F0502020204030204" pitchFamily="34" charset="0"/>
              </a:rPr>
              <a:t> </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0070C0"/>
                </a:solidFill>
                <a:effectLst/>
                <a:uLnTx/>
                <a:uFillTx/>
                <a:latin typeface="Calibri" panose="020F0502020204030204" pitchFamily="34" charset="0"/>
                <a:ea typeface="Palatino Linotype" panose="02040502050505030304" pitchFamily="18" charset="0"/>
                <a:cs typeface="Calibri" panose="020F0502020204030204" pitchFamily="34" charset="0"/>
              </a:rPr>
              <a:t>Antimicrobial Awareness Day (AMR) (18th November 2025)</a:t>
            </a:r>
            <a:endParaRPr kumimoji="0" lang="en-GB" b="0"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1" u="none" strike="noStrike" kern="1200" cap="none" spc="0" normalizeH="0" baseline="0" noProof="0" dirty="0">
                <a:ln>
                  <a:noFill/>
                </a:ln>
                <a:solidFill>
                  <a:srgbClr val="000000"/>
                </a:solidFill>
                <a:effectLst/>
                <a:uLnTx/>
                <a:uFillTx/>
                <a:latin typeface="Calibri" panose="020F0502020204030204" pitchFamily="34" charset="0"/>
                <a:ea typeface="Palatino Linotype" panose="02040502050505030304" pitchFamily="18" charset="0"/>
                <a:cs typeface="Calibri" panose="020F0502020204030204" pitchFamily="34" charset="0"/>
              </a:rPr>
              <a:t>MEPs for Women’s Health members</a:t>
            </a:r>
            <a:r>
              <a:rPr kumimoji="0" lang="en-GB" b="0"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 </a:t>
            </a:r>
            <a:r>
              <a:rPr kumimoji="0" lang="en-GB" b="1"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will receive information on AMR.</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defTabSz="914400" rtl="0" eaLnBrk="1" fontAlgn="auto" latinLnBrk="0" hangingPunct="1">
              <a:lnSpc>
                <a:spcPct val="107000"/>
              </a:lnSpc>
              <a:spcBef>
                <a:spcPts val="0"/>
              </a:spcBef>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 </a:t>
            </a:r>
            <a:endParaRPr kumimoji="0" lang="en-GB"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a:lnSpc>
                <a:spcPct val="107000"/>
              </a:lnSpc>
              <a:spcAft>
                <a:spcPts val="800"/>
              </a:spcAft>
            </a:pPr>
            <a:endParaRPr lang="en-GB"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600"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Image 1">
            <a:extLst>
              <a:ext uri="{FF2B5EF4-FFF2-40B4-BE49-F238E27FC236}">
                <a16:creationId xmlns:a16="http://schemas.microsoft.com/office/drawing/2014/main" id="{1E27A9EA-41E1-CAA8-AAFF-2EDF04D6EFC0}"/>
              </a:ext>
            </a:extLst>
          </p:cNvPr>
          <p:cNvPicPr>
            <a:picLocks noChangeAspect="1"/>
          </p:cNvPicPr>
          <p:nvPr/>
        </p:nvPicPr>
        <p:blipFill>
          <a:blip r:embed="rId4"/>
          <a:stretch>
            <a:fillRect/>
          </a:stretch>
        </p:blipFill>
        <p:spPr>
          <a:xfrm>
            <a:off x="7166705" y="32425"/>
            <a:ext cx="6602540" cy="1182727"/>
          </a:xfrm>
          <a:prstGeom prst="rect">
            <a:avLst/>
          </a:prstGeom>
        </p:spPr>
      </p:pic>
    </p:spTree>
    <p:extLst>
      <p:ext uri="{BB962C8B-B14F-4D97-AF65-F5344CB8AC3E}">
        <p14:creationId xmlns:p14="http://schemas.microsoft.com/office/powerpoint/2010/main" val="1695364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74E74-78F7-5DC0-55F5-314D74FB2BF1}"/>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6D3AF694-FFD1-49BF-65E3-38E5545FDB96}"/>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A29946D6-6199-C388-CDEF-6C122C4DC8DA}"/>
              </a:ext>
            </a:extLst>
          </p:cNvPr>
          <p:cNvSpPr txBox="1"/>
          <p:nvPr/>
        </p:nvSpPr>
        <p:spPr>
          <a:xfrm>
            <a:off x="1023935" y="1529477"/>
            <a:ext cx="10658475" cy="4874091"/>
          </a:xfrm>
          <a:prstGeom prst="rect">
            <a:avLst/>
          </a:prstGeom>
          <a:noFill/>
        </p:spPr>
        <p:txBody>
          <a:bodyPr wrap="square" rtlCol="0">
            <a:spAutoFit/>
          </a:bodyPr>
          <a:lstStyle/>
          <a:p>
            <a:pPr>
              <a:lnSpc>
                <a:spcPct val="107000"/>
              </a:lnSpc>
              <a:spcBef>
                <a:spcPts val="1400"/>
              </a:spcBef>
              <a:spcAft>
                <a:spcPts val="400"/>
              </a:spcAft>
            </a:pPr>
            <a:r>
              <a:rPr lang="en-GB" sz="2400" b="1" dirty="0">
                <a:solidFill>
                  <a:srgbClr val="C00000"/>
                </a:solidFill>
                <a:effectLst/>
                <a:latin typeface="Calibri" panose="020F0502020204030204" pitchFamily="34" charset="0"/>
              </a:rPr>
              <a:t>During the constitutive meeting, it was agreed that</a:t>
            </a:r>
          </a:p>
          <a:p>
            <a:pPr marL="0" marR="0" lvl="0" indent="0" defTabSz="914400" rtl="0" eaLnBrk="1" fontAlgn="auto" latinLnBrk="0" hangingPunct="1">
              <a:lnSpc>
                <a:spcPct val="107000"/>
              </a:lnSpc>
              <a:spcBef>
                <a:spcPts val="0"/>
              </a:spcBef>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pitchFamily="34" charset="0"/>
                <a:ea typeface="Palatino Linotype" panose="02040502050505030304" pitchFamily="18" charset="0"/>
                <a:cs typeface="Calibri" panose="020F0502020204030204" pitchFamily="34" charset="0"/>
              </a:rPr>
              <a:t> </a:t>
            </a: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defTabSz="914400" rtl="0" eaLnBrk="1" fontAlgn="auto" latinLnBrk="0" hangingPunct="1">
              <a:lnSpc>
                <a:spcPct val="107000"/>
              </a:lnSpc>
              <a:spcBef>
                <a:spcPts val="0"/>
              </a:spcBef>
              <a:buClrTx/>
              <a:buSzTx/>
              <a:buFont typeface="Arial" panose="020B0604020202020204" pitchFamily="34" charset="0"/>
              <a:buChar char="•"/>
              <a:tabLst/>
              <a:defRPr/>
            </a:pPr>
            <a:r>
              <a:rPr lang="en-GB" sz="2000" dirty="0">
                <a:effectLst/>
                <a:latin typeface="Calibri" panose="020F0502020204030204" pitchFamily="34" charset="0"/>
                <a:ea typeface="Calibri" panose="020F0502020204030204" pitchFamily="34" charset="0"/>
              </a:rPr>
              <a:t>The MWH group agreed that the </a:t>
            </a:r>
            <a:r>
              <a:rPr lang="en-GB" sz="2000" b="1" dirty="0">
                <a:effectLst/>
                <a:latin typeface="Calibri" panose="020F0502020204030204" pitchFamily="34" charset="0"/>
                <a:ea typeface="Calibri" panose="020F0502020204030204" pitchFamily="34" charset="0"/>
              </a:rPr>
              <a:t>EC Roadmap for Women’s Rights </a:t>
            </a:r>
            <a:r>
              <a:rPr lang="en-GB" sz="2000" dirty="0">
                <a:effectLst/>
                <a:latin typeface="Calibri" panose="020F0502020204030204" pitchFamily="34" charset="0"/>
                <a:ea typeface="Calibri" panose="020F0502020204030204" pitchFamily="34" charset="0"/>
              </a:rPr>
              <a:t>must enshrine </a:t>
            </a:r>
            <a:r>
              <a:rPr lang="en-GB" sz="2000" b="1" dirty="0">
                <a:effectLst/>
                <a:latin typeface="Calibri" panose="020F0502020204030204" pitchFamily="34" charset="0"/>
                <a:ea typeface="Calibri" panose="020F0502020204030204" pitchFamily="34" charset="0"/>
              </a:rPr>
              <a:t>women’s right to health </a:t>
            </a:r>
            <a:r>
              <a:rPr lang="en-GB" sz="2000" dirty="0">
                <a:effectLst/>
                <a:latin typeface="Calibri" panose="020F0502020204030204" pitchFamily="34" charset="0"/>
                <a:ea typeface="Calibri" panose="020F0502020204030204" pitchFamily="34" charset="0"/>
              </a:rPr>
              <a:t>and that an </a:t>
            </a:r>
            <a:r>
              <a:rPr lang="en-GB" sz="2000" b="1" dirty="0">
                <a:effectLst/>
                <a:latin typeface="Calibri" panose="020F0502020204030204" pitchFamily="34" charset="0"/>
                <a:ea typeface="Calibri" panose="020F0502020204030204" pitchFamily="34" charset="0"/>
              </a:rPr>
              <a:t>EU women’s health strategy </a:t>
            </a:r>
            <a:r>
              <a:rPr lang="en-GB" sz="2000" dirty="0">
                <a:effectLst/>
                <a:latin typeface="Calibri" panose="020F0502020204030204" pitchFamily="34" charset="0"/>
                <a:ea typeface="Calibri" panose="020F0502020204030204" pitchFamily="34" charset="0"/>
              </a:rPr>
              <a:t>should be called for in the Roadmap. </a:t>
            </a:r>
          </a:p>
          <a:p>
            <a:pPr marR="0" lvl="0" defTabSz="914400" rtl="0" eaLnBrk="1" fontAlgn="auto" latinLnBrk="0" hangingPunct="1">
              <a:lnSpc>
                <a:spcPct val="107000"/>
              </a:lnSpc>
              <a:spcBef>
                <a:spcPts val="0"/>
              </a:spcBef>
              <a:buClrTx/>
              <a:buSzTx/>
              <a:tabLst/>
              <a:defRPr/>
            </a:pPr>
            <a:r>
              <a:rPr lang="en-GB" sz="2000" dirty="0">
                <a:latin typeface="Calibri" panose="020F0502020204030204" pitchFamily="34" charset="0"/>
                <a:ea typeface="Calibri" panose="020F0502020204030204" pitchFamily="34" charset="0"/>
                <a:sym typeface="Wingdings" panose="05000000000000000000" pitchFamily="2" charset="2"/>
              </a:rPr>
              <a:t>      The </a:t>
            </a:r>
            <a:r>
              <a:rPr lang="en-GB" sz="2000" dirty="0">
                <a:effectLst/>
                <a:latin typeface="Calibri" panose="020F0502020204030204" pitchFamily="34" charset="0"/>
                <a:ea typeface="Calibri" panose="020F0502020204030204" pitchFamily="34" charset="0"/>
              </a:rPr>
              <a:t>Secretariat will draft a letter for the MWH Co-chairs to send to Commissioners </a:t>
            </a:r>
            <a:r>
              <a:rPr lang="en-GB" sz="2000" dirty="0" err="1">
                <a:effectLst/>
                <a:latin typeface="Calibri" panose="020F0502020204030204" pitchFamily="34" charset="0"/>
                <a:ea typeface="Calibri" panose="020F0502020204030204" pitchFamily="34" charset="0"/>
              </a:rPr>
              <a:t>Lahbib</a:t>
            </a:r>
            <a:r>
              <a:rPr lang="en-GB" sz="2000" dirty="0">
                <a:effectLst/>
                <a:latin typeface="Calibri" panose="020F0502020204030204" pitchFamily="34" charset="0"/>
                <a:ea typeface="Calibri" panose="020F0502020204030204" pitchFamily="34" charset="0"/>
              </a:rPr>
              <a:t> and </a:t>
            </a:r>
            <a:br>
              <a:rPr lang="en-GB" sz="2000" dirty="0">
                <a:effectLst/>
                <a:latin typeface="Calibri" panose="020F0502020204030204" pitchFamily="34" charset="0"/>
                <a:ea typeface="Calibri" panose="020F0502020204030204" pitchFamily="34" charset="0"/>
              </a:rPr>
            </a:br>
            <a:r>
              <a:rPr lang="en-GB" sz="2000" dirty="0">
                <a:effectLst/>
                <a:latin typeface="Calibri" panose="020F0502020204030204" pitchFamily="34" charset="0"/>
                <a:ea typeface="Calibri" panose="020F0502020204030204" pitchFamily="34" charset="0"/>
              </a:rPr>
              <a:t>           </a:t>
            </a:r>
            <a:r>
              <a:rPr lang="en-GB" sz="2000" dirty="0" err="1">
                <a:effectLst/>
                <a:latin typeface="Calibri" panose="020F0502020204030204" pitchFamily="34" charset="0"/>
                <a:ea typeface="Calibri" panose="020F0502020204030204" pitchFamily="34" charset="0"/>
              </a:rPr>
              <a:t>Várhelyi</a:t>
            </a:r>
            <a:r>
              <a:rPr lang="en-GB" sz="2000" dirty="0">
                <a:effectLst/>
                <a:latin typeface="Calibri" panose="020F0502020204030204" pitchFamily="34" charset="0"/>
                <a:ea typeface="Calibri" panose="020F0502020204030204" pitchFamily="34" charset="0"/>
              </a:rPr>
              <a:t>. </a:t>
            </a:r>
          </a:p>
          <a:p>
            <a:pPr marL="342900" marR="0" lvl="0" indent="-342900" defTabSz="914400" rtl="0" eaLnBrk="1" fontAlgn="auto" latinLnBrk="0" hangingPunct="1">
              <a:lnSpc>
                <a:spcPct val="107000"/>
              </a:lnSpc>
              <a:spcBef>
                <a:spcPts val="0"/>
              </a:spcBef>
              <a:buClrTx/>
              <a:buSzTx/>
              <a:buFont typeface="Arial" panose="020B0604020202020204" pitchFamily="34" charset="0"/>
              <a:buChar char="•"/>
              <a:tabLst/>
              <a:defRPr/>
            </a:pPr>
            <a:r>
              <a:rPr lang="en-GB" sz="2000" dirty="0">
                <a:latin typeface="Calibri" panose="020F0502020204030204" pitchFamily="34" charset="0"/>
                <a:ea typeface="Calibri" panose="020F0502020204030204" pitchFamily="34" charset="0"/>
              </a:rPr>
              <a:t>A </a:t>
            </a:r>
            <a:r>
              <a:rPr lang="en-GB" sz="2000" b="1" dirty="0">
                <a:latin typeface="Calibri" panose="020F0502020204030204" pitchFamily="34" charset="0"/>
                <a:ea typeface="Calibri" panose="020F0502020204030204" pitchFamily="34" charset="0"/>
              </a:rPr>
              <a:t>Press Release </a:t>
            </a:r>
            <a:r>
              <a:rPr lang="en-GB" sz="2000" dirty="0">
                <a:latin typeface="Calibri" panose="020F0502020204030204" pitchFamily="34" charset="0"/>
                <a:ea typeface="Calibri" panose="020F0502020204030204" pitchFamily="34" charset="0"/>
              </a:rPr>
              <a:t>will be issued on the day of the constitutive meeting and posted on the MWH webpage</a:t>
            </a:r>
          </a:p>
          <a:p>
            <a:pPr marL="342900" marR="0" lvl="0" indent="-342900" defTabSz="914400" rtl="0" eaLnBrk="1" fontAlgn="auto" latinLnBrk="0" hangingPunct="1">
              <a:lnSpc>
                <a:spcPct val="107000"/>
              </a:lnSpc>
              <a:spcBef>
                <a:spcPts val="0"/>
              </a:spcBef>
              <a:buClrTx/>
              <a:buSzTx/>
              <a:buFont typeface="Arial" panose="020B0604020202020204" pitchFamily="34" charset="0"/>
              <a:buChar char="•"/>
              <a:tabLst/>
              <a:defRPr/>
            </a:pPr>
            <a:r>
              <a:rPr lang="en-GB" sz="2000" dirty="0">
                <a:effectLst/>
                <a:latin typeface="Calibri" panose="020F0502020204030204" pitchFamily="34" charset="0"/>
                <a:ea typeface="Calibri" panose="020F0502020204030204" pitchFamily="34" charset="0"/>
              </a:rPr>
              <a:t>EP President, R. Metsola, </a:t>
            </a:r>
            <a:r>
              <a:rPr lang="en-GB" sz="2000" b="1" dirty="0">
                <a:effectLst/>
                <a:latin typeface="Calibri" panose="020F0502020204030204" pitchFamily="34" charset="0"/>
                <a:ea typeface="Calibri" panose="020F0502020204030204" pitchFamily="34" charset="0"/>
              </a:rPr>
              <a:t>be kept informed </a:t>
            </a:r>
            <a:r>
              <a:rPr lang="en-GB" sz="2000" dirty="0">
                <a:effectLst/>
                <a:latin typeface="Calibri" panose="020F0502020204030204" pitchFamily="34" charset="0"/>
                <a:ea typeface="Calibri" panose="020F0502020204030204" pitchFamily="34" charset="0"/>
              </a:rPr>
              <a:t>of the IG work and be invited to the next IG meeting (T. </a:t>
            </a:r>
            <a:r>
              <a:rPr lang="en-GB" sz="2000" dirty="0">
                <a:latin typeface="Calibri" panose="020F0502020204030204" pitchFamily="34" charset="0"/>
                <a:ea typeface="Calibri" panose="020F0502020204030204" pitchFamily="34" charset="0"/>
              </a:rPr>
              <a:t>Metz office)</a:t>
            </a:r>
            <a:r>
              <a:rPr lang="en-GB" sz="2000" dirty="0">
                <a:effectLst/>
                <a:latin typeface="Calibri" panose="020F0502020204030204" pitchFamily="34" charset="0"/>
                <a:ea typeface="Calibri" panose="020F0502020204030204" pitchFamily="34" charset="0"/>
              </a:rPr>
              <a:t>.</a:t>
            </a:r>
            <a:endParaRPr lang="en-GB" sz="2000" dirty="0">
              <a:latin typeface="Calibri" panose="020F0502020204030204" pitchFamily="34" charset="0"/>
              <a:ea typeface="Calibri" panose="020F0502020204030204" pitchFamily="34" charset="0"/>
            </a:endParaRPr>
          </a:p>
          <a:p>
            <a:pPr marL="342900" marR="0" lvl="0" indent="-342900" defTabSz="914400" rtl="0" eaLnBrk="1" fontAlgn="auto" latinLnBrk="0" hangingPunct="1">
              <a:lnSpc>
                <a:spcPct val="107000"/>
              </a:lnSpc>
              <a:spcBef>
                <a:spcPts val="0"/>
              </a:spcBef>
              <a:buClrTx/>
              <a:buSzTx/>
              <a:buFont typeface="Arial" panose="020B0604020202020204" pitchFamily="34" charset="0"/>
              <a:buChar char="•"/>
              <a:tabLst/>
              <a:defRPr/>
            </a:pPr>
            <a:r>
              <a:rPr lang="en-GB" sz="2000" dirty="0">
                <a:effectLst/>
                <a:latin typeface="Calibri" panose="020F0502020204030204" pitchFamily="34" charset="0"/>
                <a:ea typeface="Calibri" panose="020F0502020204030204" pitchFamily="34" charset="0"/>
              </a:rPr>
              <a:t>The 2025 Work Plan and the Secretariat presentation will be posted on the MWH webpage (section on the Secretariat website)</a:t>
            </a:r>
          </a:p>
          <a:p>
            <a:pPr marR="0" lvl="0" defTabSz="914400" rtl="0" eaLnBrk="1" fontAlgn="auto" latinLnBrk="0" hangingPunct="1">
              <a:lnSpc>
                <a:spcPct val="107000"/>
              </a:lnSpc>
              <a:spcBef>
                <a:spcPts val="0"/>
              </a:spcBef>
              <a:buClrTx/>
              <a:buSzTx/>
              <a:tabLst/>
              <a:defRPr/>
            </a:pPr>
            <a:endParaRPr lang="en-GB" sz="2400"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600"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Image 1">
            <a:extLst>
              <a:ext uri="{FF2B5EF4-FFF2-40B4-BE49-F238E27FC236}">
                <a16:creationId xmlns:a16="http://schemas.microsoft.com/office/drawing/2014/main" id="{3622682D-7A85-5CA9-EDB5-8B84CB63E31F}"/>
              </a:ext>
            </a:extLst>
          </p:cNvPr>
          <p:cNvPicPr>
            <a:picLocks noChangeAspect="1"/>
          </p:cNvPicPr>
          <p:nvPr/>
        </p:nvPicPr>
        <p:blipFill>
          <a:blip r:embed="rId4"/>
          <a:stretch>
            <a:fillRect/>
          </a:stretch>
        </p:blipFill>
        <p:spPr>
          <a:xfrm>
            <a:off x="7166705" y="32425"/>
            <a:ext cx="6602540" cy="1182727"/>
          </a:xfrm>
          <a:prstGeom prst="rect">
            <a:avLst/>
          </a:prstGeom>
        </p:spPr>
      </p:pic>
    </p:spTree>
    <p:extLst>
      <p:ext uri="{BB962C8B-B14F-4D97-AF65-F5344CB8AC3E}">
        <p14:creationId xmlns:p14="http://schemas.microsoft.com/office/powerpoint/2010/main" val="2024762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6D9BE-A62E-5C9E-243B-29CE70B4D7F2}"/>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540A3EE9-D277-28B5-2F89-B1CA8CF9BEAF}"/>
              </a:ext>
            </a:extLst>
          </p:cNvPr>
          <p:cNvPicPr>
            <a:picLocks noChangeAspect="1"/>
          </p:cNvPicPr>
          <p:nvPr/>
        </p:nvPicPr>
        <p:blipFill>
          <a:blip r:embed="rId3"/>
          <a:stretch>
            <a:fillRect/>
          </a:stretch>
        </p:blipFill>
        <p:spPr>
          <a:xfrm>
            <a:off x="0" y="0"/>
            <a:ext cx="2603218" cy="883997"/>
          </a:xfrm>
          <a:prstGeom prst="rect">
            <a:avLst/>
          </a:prstGeom>
        </p:spPr>
      </p:pic>
      <p:sp>
        <p:nvSpPr>
          <p:cNvPr id="4" name="ZoneTexte 3">
            <a:extLst>
              <a:ext uri="{FF2B5EF4-FFF2-40B4-BE49-F238E27FC236}">
                <a16:creationId xmlns:a16="http://schemas.microsoft.com/office/drawing/2014/main" id="{819437AF-0ECF-BC99-759D-51882B90790B}"/>
              </a:ext>
            </a:extLst>
          </p:cNvPr>
          <p:cNvSpPr txBox="1"/>
          <p:nvPr/>
        </p:nvSpPr>
        <p:spPr>
          <a:xfrm>
            <a:off x="1123948" y="2503571"/>
            <a:ext cx="10658475" cy="3001014"/>
          </a:xfrm>
          <a:prstGeom prst="rect">
            <a:avLst/>
          </a:prstGeom>
          <a:noFill/>
        </p:spPr>
        <p:txBody>
          <a:bodyPr wrap="square" rtlCol="0">
            <a:spAutoFit/>
          </a:bodyPr>
          <a:lstStyle/>
          <a:p>
            <a:pPr>
              <a:lnSpc>
                <a:spcPct val="107000"/>
              </a:lnSpc>
              <a:spcBef>
                <a:spcPts val="1400"/>
              </a:spcBef>
              <a:spcAft>
                <a:spcPts val="400"/>
              </a:spcAft>
            </a:pPr>
            <a:r>
              <a:rPr lang="en-GB" sz="2400" b="1" dirty="0">
                <a:solidFill>
                  <a:srgbClr val="002060"/>
                </a:solidFill>
                <a:effectLst/>
                <a:highlight>
                  <a:srgbClr val="FFFF00"/>
                </a:highlight>
                <a:latin typeface="Calibri" panose="020F0502020204030204" pitchFamily="34" charset="0"/>
              </a:rPr>
              <a:t>3. </a:t>
            </a:r>
            <a:r>
              <a:rPr lang="en-GB" sz="2400" b="1" dirty="0">
                <a:solidFill>
                  <a:srgbClr val="002060"/>
                </a:solidFill>
                <a:highlight>
                  <a:srgbClr val="FFFF00"/>
                </a:highlight>
                <a:latin typeface="Calibri" panose="020F0502020204030204" pitchFamily="34" charset="0"/>
              </a:rPr>
              <a:t>Other activity </a:t>
            </a:r>
          </a:p>
          <a:p>
            <a:pPr>
              <a:lnSpc>
                <a:spcPct val="107000"/>
              </a:lnSpc>
              <a:spcBef>
                <a:spcPts val="1400"/>
              </a:spcBef>
              <a:spcAft>
                <a:spcPts val="400"/>
              </a:spcAft>
            </a:pPr>
            <a:r>
              <a:rPr lang="en-GB" sz="2400" dirty="0">
                <a:effectLst/>
                <a:latin typeface="Calibri" panose="020F0502020204030204" pitchFamily="34" charset="0"/>
              </a:rPr>
              <a:t>Towards the end of the year, the Secretariat will:</a:t>
            </a:r>
          </a:p>
          <a:p>
            <a:pPr marL="0" marR="0" lvl="0" indent="0" defTabSz="914400" rtl="0" eaLnBrk="1" fontAlgn="auto" latinLnBrk="0" hangingPunct="1">
              <a:lnSpc>
                <a:spcPct val="107000"/>
              </a:lnSpc>
              <a:spcBef>
                <a:spcPts val="0"/>
              </a:spcBef>
              <a:buClrTx/>
              <a:buSzTx/>
              <a:buFontTx/>
              <a:buNone/>
              <a:tabLst/>
              <a:defRPr/>
            </a:pPr>
            <a:r>
              <a:rPr kumimoji="0" lang="en-GB" sz="2400" b="1" i="0" u="none" strike="noStrike" kern="1200" cap="none" spc="0" normalizeH="0" baseline="0" noProof="0" dirty="0">
                <a:ln>
                  <a:noFill/>
                </a:ln>
                <a:effectLst/>
                <a:uLnTx/>
                <a:uFillTx/>
                <a:latin typeface="Calibri" panose="020F0502020204030204" pitchFamily="34" charset="0"/>
                <a:ea typeface="Palatino Linotype" panose="02040502050505030304" pitchFamily="18" charset="0"/>
                <a:cs typeface="Calibri" panose="020F0502020204030204" pitchFamily="34" charset="0"/>
              </a:rPr>
              <a:t> </a:t>
            </a:r>
            <a:endPar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endParaRPr>
          </a:p>
          <a:p>
            <a:pPr marL="342900" marR="0" lvl="0" indent="-342900" defTabSz="914400" rtl="0" eaLnBrk="1" fontAlgn="auto" latinLnBrk="0" hangingPunct="1">
              <a:lnSpc>
                <a:spcPct val="107000"/>
              </a:lnSpc>
              <a:spcBef>
                <a:spcPts val="0"/>
              </a:spcBef>
              <a:buClrTx/>
              <a:buSzTx/>
              <a:buFont typeface="Arial" panose="020B0604020202020204" pitchFamily="34" charset="0"/>
              <a:buChar char="•"/>
              <a:tabLst/>
              <a:defRPr/>
            </a:pPr>
            <a:r>
              <a:rPr lang="en-GB" sz="2400" dirty="0">
                <a:latin typeface="Calibri" panose="020F0502020204030204" pitchFamily="34" charset="0"/>
                <a:ea typeface="Palatino Linotype" panose="02040502050505030304" pitchFamily="18" charset="0"/>
                <a:cs typeface="Calibri" panose="020F0502020204030204" pitchFamily="34" charset="0"/>
              </a:rPr>
              <a:t>P</a:t>
            </a:r>
            <a:r>
              <a:rPr kumimoji="0" lang="en-GB" sz="2400" u="none" strike="noStrike" kern="1200" cap="none" spc="0" normalizeH="0" baseline="0" noProof="0" dirty="0" err="1">
                <a:ln>
                  <a:noFill/>
                </a:ln>
                <a:effectLst/>
                <a:uLnTx/>
                <a:uFillTx/>
                <a:latin typeface="Calibri" panose="020F0502020204030204" pitchFamily="34" charset="0"/>
                <a:ea typeface="Palatino Linotype" panose="02040502050505030304" pitchFamily="18" charset="0"/>
                <a:cs typeface="Calibri" panose="020F0502020204030204" pitchFamily="34" charset="0"/>
              </a:rPr>
              <a:t>roduce</a:t>
            </a:r>
            <a:r>
              <a:rPr kumimoji="0" lang="en-GB" sz="2400" u="none" strike="noStrike" kern="1200" cap="none" spc="0" normalizeH="0" baseline="0" noProof="0" dirty="0">
                <a:ln>
                  <a:noFill/>
                </a:ln>
                <a:effectLst/>
                <a:uLnTx/>
                <a:uFillTx/>
                <a:latin typeface="Calibri" panose="020F0502020204030204" pitchFamily="34" charset="0"/>
                <a:ea typeface="Palatino Linotype" panose="02040502050505030304" pitchFamily="18" charset="0"/>
                <a:cs typeface="Calibri" panose="020F0502020204030204" pitchFamily="34" charset="0"/>
              </a:rPr>
              <a:t> the </a:t>
            </a:r>
            <a:r>
              <a:rPr kumimoji="0" lang="en-GB" sz="2400" b="1" u="none" strike="noStrike" kern="1200" cap="none" spc="0" normalizeH="0" baseline="0" noProof="0" dirty="0">
                <a:ln>
                  <a:noFill/>
                </a:ln>
                <a:effectLst/>
                <a:uLnTx/>
                <a:uFillTx/>
                <a:latin typeface="Calibri" panose="020F0502020204030204" pitchFamily="34" charset="0"/>
                <a:ea typeface="Palatino Linotype" panose="02040502050505030304" pitchFamily="18" charset="0"/>
                <a:cs typeface="Calibri" panose="020F0502020204030204" pitchFamily="34" charset="0"/>
              </a:rPr>
              <a:t>MEPs for Women’s Health Newsletter (</a:t>
            </a:r>
            <a:r>
              <a:rPr kumimoji="0" lang="en-GB" sz="2400" u="none" strike="noStrike" kern="1200" cap="none" spc="0" normalizeH="0" baseline="0" noProof="0" dirty="0">
                <a:ln>
                  <a:noFill/>
                </a:ln>
                <a:effectLst/>
                <a:uLnTx/>
                <a:uFillTx/>
                <a:latin typeface="Calibri" panose="020F0502020204030204" pitchFamily="34" charset="0"/>
                <a:ea typeface="Palatino Linotype" panose="02040502050505030304" pitchFamily="18" charset="0"/>
                <a:cs typeface="Calibri" panose="020F0502020204030204" pitchFamily="34" charset="0"/>
              </a:rPr>
              <a:t>December 2025) - </a:t>
            </a:r>
            <a:r>
              <a:rPr kumimoji="0" lang="en-GB" sz="2400" b="1" u="none" strike="noStrike" kern="1200" cap="none" spc="0" normalizeH="0" baseline="0" noProof="0" dirty="0">
                <a:ln>
                  <a:noFill/>
                </a:ln>
                <a:effectLst/>
                <a:uLnTx/>
                <a:uFillTx/>
                <a:latin typeface="Calibri" panose="020F0502020204030204" pitchFamily="34" charset="0"/>
                <a:ea typeface="Palatino Linotype" panose="02040502050505030304" pitchFamily="18" charset="0"/>
                <a:cs typeface="Calibri" panose="020F0502020204030204" pitchFamily="34" charset="0"/>
              </a:rPr>
              <a:t>Review of 2025 activities </a:t>
            </a:r>
            <a:endParaRPr kumimoji="0" lang="en-GB" sz="2400" b="1"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endParaRPr>
          </a:p>
          <a:p>
            <a:pPr>
              <a:lnSpc>
                <a:spcPct val="107000"/>
              </a:lnSpc>
              <a:spcAft>
                <a:spcPts val="800"/>
              </a:spcAft>
            </a:pPr>
            <a:endParaRPr lang="en-GB"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600" b="1" i="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Image 1">
            <a:extLst>
              <a:ext uri="{FF2B5EF4-FFF2-40B4-BE49-F238E27FC236}">
                <a16:creationId xmlns:a16="http://schemas.microsoft.com/office/drawing/2014/main" id="{106676BF-D893-066F-4D9C-A26F8ABD17B3}"/>
              </a:ext>
            </a:extLst>
          </p:cNvPr>
          <p:cNvPicPr>
            <a:picLocks noChangeAspect="1"/>
          </p:cNvPicPr>
          <p:nvPr/>
        </p:nvPicPr>
        <p:blipFill>
          <a:blip r:embed="rId4"/>
          <a:stretch>
            <a:fillRect/>
          </a:stretch>
        </p:blipFill>
        <p:spPr>
          <a:xfrm>
            <a:off x="7166705" y="32425"/>
            <a:ext cx="6602540" cy="1182727"/>
          </a:xfrm>
          <a:prstGeom prst="rect">
            <a:avLst/>
          </a:prstGeom>
        </p:spPr>
      </p:pic>
    </p:spTree>
    <p:extLst>
      <p:ext uri="{BB962C8B-B14F-4D97-AF65-F5344CB8AC3E}">
        <p14:creationId xmlns:p14="http://schemas.microsoft.com/office/powerpoint/2010/main" val="861144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FD4B2-9C66-CEA3-CF6C-F4AA1E2C9E8A}"/>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307B2405-0A54-9720-9686-4BC43D813489}"/>
              </a:ext>
            </a:extLst>
          </p:cNvPr>
          <p:cNvSpPr txBox="1"/>
          <p:nvPr/>
        </p:nvSpPr>
        <p:spPr>
          <a:xfrm>
            <a:off x="6096000" y="234707"/>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ZoneTexte 3">
            <a:extLst>
              <a:ext uri="{FF2B5EF4-FFF2-40B4-BE49-F238E27FC236}">
                <a16:creationId xmlns:a16="http://schemas.microsoft.com/office/drawing/2014/main" id="{9C981E66-2CD7-7192-1541-11519F90B447}"/>
              </a:ext>
            </a:extLst>
          </p:cNvPr>
          <p:cNvSpPr txBox="1"/>
          <p:nvPr/>
        </p:nvSpPr>
        <p:spPr>
          <a:xfrm>
            <a:off x="1031081" y="2114550"/>
            <a:ext cx="10129838" cy="3194401"/>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Introduction</a:t>
            </a:r>
            <a:endParaRPr lang="en-GB" sz="2400" b="1" kern="1600" dirty="0">
              <a:effectLst/>
              <a:latin typeface="Arial" panose="020B0604020202020204" pitchFamily="34" charset="0"/>
              <a:ea typeface="Times New Roman" panose="02020603050405020304" pitchFamily="18" charset="0"/>
            </a:endParaRPr>
          </a:p>
          <a:p>
            <a:pPr marL="63500" algn="just">
              <a:lnSpc>
                <a:spcPct val="115000"/>
              </a:lnSpc>
              <a:spcBef>
                <a:spcPts val="905"/>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promotion of sex and gender equity has been a long-standing theme in the philosophy and operations</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of</a:t>
            </a:r>
            <a:r>
              <a:rPr lang="en-US" sz="2400" spc="-2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EU</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and</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in</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line</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with</a:t>
            </a:r>
            <a:r>
              <a:rPr lang="en-US" sz="2400" spc="-2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Articles</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160</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and</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168</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of</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Treaty</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on</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Functioning</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of</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 European</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Union</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and</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UN</a:t>
            </a:r>
            <a:r>
              <a:rPr lang="en-US" sz="2400" spc="-2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Sustainable</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Development</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Goals</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(SDGs).</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It</a:t>
            </a:r>
            <a:r>
              <a:rPr lang="en-US" sz="2400" spc="-2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has</a:t>
            </a:r>
            <a:r>
              <a:rPr lang="en-US" sz="2400" spc="-1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been</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over</a:t>
            </a:r>
            <a:r>
              <a:rPr lang="en-US" sz="2400" spc="-2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60</a:t>
            </a:r>
            <a:r>
              <a:rPr lang="en-US" sz="2400" spc="-2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years</a:t>
            </a:r>
            <a:r>
              <a:rPr lang="en-US" sz="2400" spc="-3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since the Treaty of Rome, where gender equality was enshrined into EU law and yet no country has succeeded in reaching gender equality: this is also reflected in healthcare.</a:t>
            </a:r>
            <a:endParaRPr lang="en-GB" sz="24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33CBFA5D-C697-2921-1338-E168A9B8ED2F}"/>
              </a:ext>
            </a:extLst>
          </p:cNvPr>
          <p:cNvPicPr>
            <a:picLocks noChangeAspect="1"/>
          </p:cNvPicPr>
          <p:nvPr/>
        </p:nvPicPr>
        <p:blipFill>
          <a:blip r:embed="rId2"/>
          <a:stretch>
            <a:fillRect/>
          </a:stretch>
        </p:blipFill>
        <p:spPr>
          <a:xfrm>
            <a:off x="0" y="0"/>
            <a:ext cx="2603218" cy="883997"/>
          </a:xfrm>
          <a:prstGeom prst="rect">
            <a:avLst/>
          </a:prstGeom>
        </p:spPr>
      </p:pic>
    </p:spTree>
    <p:extLst>
      <p:ext uri="{BB962C8B-B14F-4D97-AF65-F5344CB8AC3E}">
        <p14:creationId xmlns:p14="http://schemas.microsoft.com/office/powerpoint/2010/main" val="117601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19939-5E91-6660-642A-C73509F3B05A}"/>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F1548331-3D73-6811-87EC-67B0ADC328CC}"/>
              </a:ext>
            </a:extLst>
          </p:cNvPr>
          <p:cNvSpPr txBox="1"/>
          <p:nvPr/>
        </p:nvSpPr>
        <p:spPr>
          <a:xfrm>
            <a:off x="6096000" y="130800"/>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ZoneTexte 3">
            <a:extLst>
              <a:ext uri="{FF2B5EF4-FFF2-40B4-BE49-F238E27FC236}">
                <a16:creationId xmlns:a16="http://schemas.microsoft.com/office/drawing/2014/main" id="{A3E6FB8B-22E5-8DB4-6D99-4F85014FCE7C}"/>
              </a:ext>
            </a:extLst>
          </p:cNvPr>
          <p:cNvSpPr txBox="1"/>
          <p:nvPr/>
        </p:nvSpPr>
        <p:spPr>
          <a:xfrm>
            <a:off x="1031081" y="2000250"/>
            <a:ext cx="10129838" cy="4051622"/>
          </a:xfrm>
          <a:prstGeom prst="rect">
            <a:avLst/>
          </a:prstGeom>
          <a:noFill/>
        </p:spPr>
        <p:txBody>
          <a:bodyPr wrap="square" rtlCol="0">
            <a:spAutoFit/>
          </a:bodyPr>
          <a:lstStyle/>
          <a:p>
            <a:pPr marL="63500" marR="0" lvl="0" indent="0" algn="just" defTabSz="914400" rtl="0" eaLnBrk="1" fontAlgn="auto" latinLnBrk="0" hangingPunct="1">
              <a:lnSpc>
                <a:spcPct val="115000"/>
              </a:lnSpc>
              <a:spcBef>
                <a:spcPts val="795"/>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Gender-based</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health</a:t>
            </a:r>
            <a:r>
              <a:rPr kumimoji="0" lang="en-US" sz="2400" b="0" i="0" u="none" strike="noStrike" kern="1200" cap="none" spc="-4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inequalities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arise</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due</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to</a:t>
            </a:r>
            <a:r>
              <a:rPr kumimoji="0" lang="en-US" sz="2400" b="0" i="0" u="none" strike="noStrike" kern="1200" cap="none" spc="-1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a:t>
            </a:r>
            <a:r>
              <a:rPr kumimoji="0" lang="en-US" sz="2400" b="0" i="0" u="none" strike="noStrike" kern="1200" cap="none" spc="-4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myriad</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of</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reasons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which among others</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include</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1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following:</a:t>
            </a: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just" defTabSz="914400" rtl="0" eaLnBrk="1" fontAlgn="auto" latinLnBrk="0" hangingPunct="1">
              <a:lnSpc>
                <a:spcPct val="115000"/>
              </a:lnSpc>
              <a:spcBef>
                <a:spcPts val="905"/>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Biological,</a:t>
            </a:r>
            <a:r>
              <a:rPr kumimoji="0" lang="en-GB" sz="2400" b="0" i="0" u="none" strike="noStrike" kern="1200" cap="none" spc="-45"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social</a:t>
            </a:r>
            <a:r>
              <a:rPr kumimoji="0" lang="en-GB" sz="2400" b="0" i="0" u="none" strike="noStrike" kern="1200" cap="none" spc="-3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and</a:t>
            </a:r>
            <a:r>
              <a:rPr kumimoji="0" lang="en-GB" sz="2400" b="0" i="0" u="none" strike="noStrike" kern="1200" cap="none" spc="-3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economic</a:t>
            </a:r>
            <a:r>
              <a:rPr kumimoji="0" lang="en-GB" sz="2400" b="0" i="0" u="none" strike="noStrike" kern="1200" cap="none" spc="-3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1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conditions</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defTabSz="914400" rtl="0" eaLnBrk="1" fontAlgn="auto" latinLnBrk="0" hangingPunct="1">
              <a:lnSpc>
                <a:spcPct val="115000"/>
              </a:lnSpc>
              <a:spcBef>
                <a:spcPts val="110"/>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Under-representation</a:t>
            </a:r>
            <a:r>
              <a:rPr kumimoji="0" lang="en-GB" sz="2400" b="0" i="0" u="none" strike="noStrike" kern="1200" cap="none" spc="-55"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in</a:t>
            </a:r>
            <a:r>
              <a:rPr kumimoji="0" lang="en-GB" sz="2400" b="0" i="0" u="none" strike="noStrike" kern="1200" cap="none" spc="-6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clinical</a:t>
            </a:r>
            <a:r>
              <a:rPr kumimoji="0" lang="en-GB" sz="2400" b="0" i="0" u="none" strike="noStrike" kern="1200" cap="none" spc="-5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1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trials</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defTabSz="914400" rtl="0" eaLnBrk="1" fontAlgn="auto" latinLnBrk="0" hangingPunct="1">
              <a:lnSpc>
                <a:spcPct val="115000"/>
              </a:lnSpc>
              <a:spcBef>
                <a:spcPts val="110"/>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Lack</a:t>
            </a:r>
            <a:r>
              <a:rPr kumimoji="0" lang="en-GB" sz="2400" b="0" i="0" u="none" strike="noStrike" kern="1200" cap="none" spc="-45"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of</a:t>
            </a:r>
            <a:r>
              <a:rPr kumimoji="0" lang="en-GB" sz="2400" b="0" i="0" u="none" strike="noStrike" kern="1200" cap="none" spc="-45"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sex</a:t>
            </a:r>
            <a:r>
              <a:rPr kumimoji="0" lang="en-GB" sz="2400" b="0" i="0" u="none" strike="noStrike" kern="1200" cap="none" spc="-3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and</a:t>
            </a:r>
            <a:r>
              <a:rPr kumimoji="0" lang="en-GB" sz="2400" b="0" i="0" u="none" strike="noStrike" kern="1200" cap="none" spc="-45"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gender-disaggregated</a:t>
            </a:r>
            <a:r>
              <a:rPr kumimoji="0" lang="en-GB" sz="2400" b="0" i="0" u="none" strike="noStrike" kern="1200" cap="none" spc="-3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 </a:t>
            </a:r>
            <a:r>
              <a:rPr kumimoji="0" lang="en-GB" sz="2400" b="0" i="0" u="none" strike="noStrike" kern="1200" cap="none" spc="-2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data</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defTabSz="914400" rtl="0" eaLnBrk="1" fontAlgn="auto" latinLnBrk="0" hangingPunct="1">
              <a:lnSpc>
                <a:spcPct val="115000"/>
              </a:lnSpc>
              <a:spcBef>
                <a:spcPts val="100"/>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Inequalities in accessing healthcare</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defTabSz="914400" rtl="0" eaLnBrk="1" fontAlgn="auto" latinLnBrk="0" hangingPunct="1">
              <a:lnSpc>
                <a:spcPct val="115000"/>
              </a:lnSpc>
              <a:spcBef>
                <a:spcPts val="100"/>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Gender-based violence</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defTabSz="914400" rtl="0" eaLnBrk="1" fontAlgn="auto" latinLnBrk="0" hangingPunct="1">
              <a:lnSpc>
                <a:spcPct val="115000"/>
              </a:lnSpc>
              <a:spcBef>
                <a:spcPts val="110"/>
              </a:spcBef>
              <a:spcAft>
                <a:spcPts val="0"/>
              </a:spcAft>
              <a:buClrTx/>
              <a:buSzPts val="1100"/>
              <a:buFont typeface="Symbol" panose="05050102010706020507" pitchFamily="18" charset="2"/>
              <a:buChar char=""/>
              <a:tabLst>
                <a:tab pos="520700" algn="l"/>
              </a:tabLst>
              <a:defRPr/>
            </a:pP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Symbol" panose="05050102010706020507" pitchFamily="18" charset="2"/>
                <a:cs typeface="Symbol" panose="05050102010706020507" pitchFamily="18" charset="2"/>
              </a:rPr>
              <a:t>Stereotypical gender roles</a:t>
            </a:r>
            <a:endPar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Symbol" panose="05050102010706020507" pitchFamily="18" charset="2"/>
              <a:cs typeface="Symbol" panose="05050102010706020507" pitchFamily="18" charset="2"/>
            </a:endParaRPr>
          </a:p>
          <a:p>
            <a:pPr marL="63500" algn="just">
              <a:lnSpc>
                <a:spcPct val="115000"/>
              </a:lnSpc>
              <a:spcBef>
                <a:spcPts val="905"/>
              </a:spcBef>
            </a:pPr>
            <a:endParaRPr lang="en-GB" sz="16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B2930471-B7A4-D843-4911-E96DDC56829D}"/>
              </a:ext>
            </a:extLst>
          </p:cNvPr>
          <p:cNvPicPr>
            <a:picLocks noChangeAspect="1"/>
          </p:cNvPicPr>
          <p:nvPr/>
        </p:nvPicPr>
        <p:blipFill>
          <a:blip r:embed="rId2"/>
          <a:stretch>
            <a:fillRect/>
          </a:stretch>
        </p:blipFill>
        <p:spPr>
          <a:xfrm>
            <a:off x="0" y="0"/>
            <a:ext cx="2603218" cy="883997"/>
          </a:xfrm>
          <a:prstGeom prst="rect">
            <a:avLst/>
          </a:prstGeom>
        </p:spPr>
      </p:pic>
    </p:spTree>
    <p:extLst>
      <p:ext uri="{BB962C8B-B14F-4D97-AF65-F5344CB8AC3E}">
        <p14:creationId xmlns:p14="http://schemas.microsoft.com/office/powerpoint/2010/main" val="1205431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A37EF-8CD6-5408-1B35-B98E7DF4832F}"/>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B855A831-885C-BE21-ED1B-27E2828B8C0D}"/>
              </a:ext>
            </a:extLst>
          </p:cNvPr>
          <p:cNvSpPr txBox="1"/>
          <p:nvPr/>
        </p:nvSpPr>
        <p:spPr>
          <a:xfrm>
            <a:off x="6096000" y="114556"/>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ZoneTexte 3">
            <a:extLst>
              <a:ext uri="{FF2B5EF4-FFF2-40B4-BE49-F238E27FC236}">
                <a16:creationId xmlns:a16="http://schemas.microsoft.com/office/drawing/2014/main" id="{ECAE803C-DCC9-A1D5-5A4E-0372B5F6BA62}"/>
              </a:ext>
            </a:extLst>
          </p:cNvPr>
          <p:cNvSpPr txBox="1"/>
          <p:nvPr/>
        </p:nvSpPr>
        <p:spPr>
          <a:xfrm>
            <a:off x="1031081" y="2686050"/>
            <a:ext cx="10129838" cy="3125215"/>
          </a:xfrm>
          <a:prstGeom prst="rect">
            <a:avLst/>
          </a:prstGeom>
          <a:noFill/>
        </p:spPr>
        <p:txBody>
          <a:bodyPr wrap="square" rtlCol="0">
            <a:spAutoFit/>
          </a:bodyPr>
          <a:lstStyle/>
          <a:p>
            <a:pPr marL="63500" marR="0" lvl="0" indent="0" algn="just" defTabSz="914400" rtl="0" eaLnBrk="1" fontAlgn="auto" latinLnBrk="0" hangingPunct="1">
              <a:lnSpc>
                <a:spcPct val="115000"/>
              </a:lnSpc>
              <a:spcBef>
                <a:spcPts val="905"/>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Policies addressing women’s health are fragmented and do not allow women’s needs to be addressed</a:t>
            </a:r>
            <a:r>
              <a:rPr kumimoji="0" lang="en-US" sz="2400" b="0" i="0" u="none" strike="noStrike" kern="1200" cap="none" spc="-5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a:t>
            </a:r>
            <a:r>
              <a:rPr kumimoji="0" lang="en-US" sz="2400" b="0" i="0" u="none" strike="noStrike" kern="1200" cap="none" spc="-4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a:t>
            </a:r>
            <a:r>
              <a:rPr kumimoji="0" lang="en-US" sz="2400" b="0" i="0" u="none" strike="noStrike" kern="1200" cap="none" spc="-5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comprehensive</a:t>
            </a:r>
            <a:r>
              <a:rPr kumimoji="0" lang="en-US" sz="2400" b="0" i="0" u="none" strike="noStrike" kern="1200" cap="none" spc="-4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and</a:t>
            </a:r>
            <a:r>
              <a:rPr kumimoji="0" lang="en-US" sz="2400" b="0" i="0" u="none" strike="noStrike" kern="1200" cap="none" spc="-4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coordinated</a:t>
            </a:r>
            <a:r>
              <a:rPr kumimoji="0" lang="en-US" sz="2400" b="0" i="0" u="none" strike="noStrike" kern="1200" cap="none" spc="-4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manner.</a:t>
            </a:r>
            <a:r>
              <a:rPr kumimoji="0" lang="en-US" sz="2400" b="0" i="0" u="none" strike="noStrike" kern="1200" cap="none" spc="-4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Thus,</a:t>
            </a:r>
            <a:r>
              <a:rPr kumimoji="0" lang="en-US" sz="2400" b="0" i="0" u="none" strike="noStrike" kern="1200" cap="none" spc="-4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MEPs for Women’s Health (MWH)</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established</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a:t>
            </a:r>
            <a:r>
              <a:rPr kumimoji="0" lang="en-US" sz="2400" b="0" i="0" u="none" strike="noStrike" kern="1200" cap="none" spc="-1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European</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Parliament.</a:t>
            </a: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63500" marR="0" lvl="0" indent="0" algn="just" defTabSz="914400" rtl="0" eaLnBrk="1" fontAlgn="auto" latinLnBrk="0" hangingPunct="1">
              <a:lnSpc>
                <a:spcPct val="115000"/>
              </a:lnSpc>
              <a:spcBef>
                <a:spcPts val="79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This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details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a:t>
            </a:r>
            <a:r>
              <a:rPr kumimoji="0" lang="en-US" sz="2400" b="0" i="0" u="none" strike="noStrike" kern="1200" cap="none" spc="-2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Terms</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of</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Reference</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for</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organisation</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and</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delivery</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of</a:t>
            </a:r>
            <a:r>
              <a:rPr kumimoji="0" lang="en-US" sz="2400" b="0" i="0" u="none" strike="noStrike" kern="1200" cap="none" spc="-3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a:t>
            </a:r>
            <a:r>
              <a:rPr kumimoji="0" lang="en-US" sz="2400" b="0" i="0" u="none" strike="noStrike" kern="1200" cap="none" spc="-2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MEPs for Women’s Health.</a:t>
            </a:r>
            <a:r>
              <a:rPr kumimoji="0" lang="en-US" sz="2400" b="0" i="0" u="none" strike="noStrike" kern="1200" cap="none" spc="-35"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It</a:t>
            </a:r>
            <a:r>
              <a:rPr kumimoji="0" lang="en-US" sz="2400" b="0" i="0" u="none" strike="noStrike" kern="1200" cap="none" spc="-2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 effective from January 2025 and will be reviewed on an annual basis.</a:t>
            </a: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63500" algn="just">
              <a:lnSpc>
                <a:spcPct val="115000"/>
              </a:lnSpc>
              <a:spcBef>
                <a:spcPts val="905"/>
              </a:spcBef>
            </a:pPr>
            <a:endParaRPr lang="en-GB" sz="16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47F5DBBC-31B3-536A-EC8A-9A6BAA455DDF}"/>
              </a:ext>
            </a:extLst>
          </p:cNvPr>
          <p:cNvPicPr>
            <a:picLocks noChangeAspect="1"/>
          </p:cNvPicPr>
          <p:nvPr/>
        </p:nvPicPr>
        <p:blipFill>
          <a:blip r:embed="rId2"/>
          <a:stretch>
            <a:fillRect/>
          </a:stretch>
        </p:blipFill>
        <p:spPr>
          <a:xfrm>
            <a:off x="0" y="0"/>
            <a:ext cx="2603218" cy="883997"/>
          </a:xfrm>
          <a:prstGeom prst="rect">
            <a:avLst/>
          </a:prstGeom>
        </p:spPr>
      </p:pic>
    </p:spTree>
    <p:extLst>
      <p:ext uri="{BB962C8B-B14F-4D97-AF65-F5344CB8AC3E}">
        <p14:creationId xmlns:p14="http://schemas.microsoft.com/office/powerpoint/2010/main" val="137958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6BCF23B6-4639-8501-D883-D5BBFED17579}"/>
              </a:ext>
            </a:extLst>
          </p:cNvPr>
          <p:cNvPicPr>
            <a:picLocks noChangeAspect="1"/>
          </p:cNvPicPr>
          <p:nvPr/>
        </p:nvPicPr>
        <p:blipFill>
          <a:blip r:embed="rId2"/>
          <a:stretch>
            <a:fillRect/>
          </a:stretch>
        </p:blipFill>
        <p:spPr>
          <a:xfrm>
            <a:off x="0" y="0"/>
            <a:ext cx="2600325" cy="885217"/>
          </a:xfrm>
          <a:prstGeom prst="rect">
            <a:avLst/>
          </a:prstGeom>
        </p:spPr>
      </p:pic>
      <p:sp>
        <p:nvSpPr>
          <p:cNvPr id="4" name="ZoneTexte 3">
            <a:extLst>
              <a:ext uri="{FF2B5EF4-FFF2-40B4-BE49-F238E27FC236}">
                <a16:creationId xmlns:a16="http://schemas.microsoft.com/office/drawing/2014/main" id="{7A57DD63-2F0D-6607-6212-7335EE38A80A}"/>
              </a:ext>
            </a:extLst>
          </p:cNvPr>
          <p:cNvSpPr txBox="1"/>
          <p:nvPr/>
        </p:nvSpPr>
        <p:spPr>
          <a:xfrm>
            <a:off x="902494" y="1706107"/>
            <a:ext cx="10072687" cy="5016758"/>
          </a:xfrm>
          <a:prstGeom prst="rect">
            <a:avLst/>
          </a:prstGeom>
          <a:noFill/>
        </p:spPr>
        <p:txBody>
          <a:bodyPr wrap="square" rtlCol="0">
            <a:spAutoFit/>
          </a:bodyPr>
          <a:lstStyle/>
          <a:p>
            <a:r>
              <a:rPr lang="en-GB" sz="2000" b="1" dirty="0"/>
              <a:t>Goal</a:t>
            </a:r>
            <a:r>
              <a:rPr lang="en-GB" sz="2000" dirty="0"/>
              <a:t> :  </a:t>
            </a:r>
            <a:r>
              <a:rPr lang="en-GB" sz="2000" b="1" dirty="0"/>
              <a:t>strengthen EU women's health policy</a:t>
            </a:r>
          </a:p>
          <a:p>
            <a:r>
              <a:rPr lang="en-GB" sz="2000" dirty="0"/>
              <a:t>The goal of the EU Parliament Interest Group, MEPs for Women’s Health is to strengthen  EU women’s health policy. A strategic approach to women’s health means considering the specific health needs of women when planning, designing, and implementing health policy within different age groups, ethnic and sexual minorities, rural and urban areas and providing for women with different disabilities, physical and mental health needs.</a:t>
            </a:r>
          </a:p>
          <a:p>
            <a:endParaRPr lang="en-GB" sz="2000" dirty="0"/>
          </a:p>
          <a:p>
            <a:endParaRPr lang="en-GB" sz="2000" dirty="0"/>
          </a:p>
          <a:p>
            <a:r>
              <a:rPr lang="en-GB" sz="2000" b="1" dirty="0"/>
              <a:t>About the work plan and this meeting </a:t>
            </a:r>
          </a:p>
          <a:p>
            <a:r>
              <a:rPr lang="en-GB" sz="2000" dirty="0"/>
              <a:t>The purpose of the work plan is to outline the MEPs for Women’s Health Interest Group main activities and associated events, as agreed with co-chairs, and members during the constitutive meeting on the 29th of January 2025.</a:t>
            </a:r>
          </a:p>
          <a:p>
            <a:endParaRPr lang="en-GB" sz="2000" dirty="0"/>
          </a:p>
          <a:p>
            <a:r>
              <a:rPr lang="en-GB" sz="2000" dirty="0"/>
              <a:t>The Action Plan outlines how the activities are implemented throughout the </a:t>
            </a:r>
            <a:r>
              <a:rPr lang="en-GB" sz="2400" dirty="0"/>
              <a:t>year.</a:t>
            </a:r>
          </a:p>
          <a:p>
            <a:endParaRPr lang="en-GB" dirty="0"/>
          </a:p>
          <a:p>
            <a:endParaRPr lang="en-GB" dirty="0"/>
          </a:p>
        </p:txBody>
      </p:sp>
    </p:spTree>
    <p:extLst>
      <p:ext uri="{BB962C8B-B14F-4D97-AF65-F5344CB8AC3E}">
        <p14:creationId xmlns:p14="http://schemas.microsoft.com/office/powerpoint/2010/main" val="1314810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57D9E-11B7-DC95-5B7C-406557D416DC}"/>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674E05D8-2985-F2C7-0041-EA7A55F95154}"/>
              </a:ext>
            </a:extLst>
          </p:cNvPr>
          <p:cNvSpPr txBox="1"/>
          <p:nvPr/>
        </p:nvSpPr>
        <p:spPr>
          <a:xfrm>
            <a:off x="6096000" y="130800"/>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ZoneTexte 3">
            <a:extLst>
              <a:ext uri="{FF2B5EF4-FFF2-40B4-BE49-F238E27FC236}">
                <a16:creationId xmlns:a16="http://schemas.microsoft.com/office/drawing/2014/main" id="{4404648F-40F8-AC0D-5946-894EBA28201D}"/>
              </a:ext>
            </a:extLst>
          </p:cNvPr>
          <p:cNvSpPr txBox="1"/>
          <p:nvPr/>
        </p:nvSpPr>
        <p:spPr>
          <a:xfrm>
            <a:off x="1031081" y="1685925"/>
            <a:ext cx="10129838" cy="5144742"/>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Purpose and Goals</a:t>
            </a:r>
            <a:endParaRPr lang="en-GB" sz="2400" b="1" kern="1600" dirty="0">
              <a:effectLst/>
              <a:latin typeface="Arial" panose="020B0604020202020204" pitchFamily="34" charset="0"/>
              <a:ea typeface="Times New Roman" panose="02020603050405020304" pitchFamily="18" charset="0"/>
            </a:endParaRPr>
          </a:p>
          <a:p>
            <a:pPr marL="63500">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purpose of the MEPs for Women’s Health is to:</a:t>
            </a:r>
            <a:endParaRPr lang="en-GB" sz="2400" dirty="0">
              <a:effectLst/>
              <a:latin typeface="Calibri" panose="020F0502020204030204" pitchFamily="34" charset="0"/>
              <a:ea typeface="Calibri" panose="020F0502020204030204" pitchFamily="34" charset="0"/>
            </a:endParaRPr>
          </a:p>
          <a:p>
            <a:pPr marL="342900" lvl="0" indent="-342900" algn="l">
              <a:lnSpc>
                <a:spcPct val="115000"/>
              </a:lnSpc>
              <a:spcBef>
                <a:spcPts val="905"/>
              </a:spcBef>
              <a:buFont typeface="Symbol" panose="05050102010706020507" pitchFamily="18" charset="2"/>
              <a:buChar char=""/>
              <a:tabLst>
                <a:tab pos="520700" algn="l"/>
              </a:tabLst>
            </a:pPr>
            <a:r>
              <a:rPr lang="en-US" sz="2400" dirty="0">
                <a:effectLst/>
                <a:latin typeface="Calibri" panose="020F0502020204030204" pitchFamily="34" charset="0"/>
                <a:ea typeface="Calibri" panose="020F0502020204030204" pitchFamily="34" charset="0"/>
              </a:rPr>
              <a:t>Make women’s health a priority in EU policymaking</a:t>
            </a:r>
            <a:endParaRPr lang="en-GB" sz="2400" dirty="0">
              <a:effectLst/>
              <a:latin typeface="Times New Roman" panose="02020603050405020304" pitchFamily="18" charset="0"/>
              <a:ea typeface="Calibri" panose="020F0502020204030204" pitchFamily="34" charset="0"/>
            </a:endParaRPr>
          </a:p>
          <a:p>
            <a:pPr marL="342900" lvl="0" indent="-342900" algn="l">
              <a:lnSpc>
                <a:spcPct val="115000"/>
              </a:lnSpc>
              <a:spcBef>
                <a:spcPts val="905"/>
              </a:spcBef>
              <a:buFont typeface="Symbol" panose="05050102010706020507" pitchFamily="18" charset="2"/>
              <a:buChar char=""/>
              <a:tabLst>
                <a:tab pos="520700" algn="l"/>
              </a:tabLst>
            </a:pPr>
            <a:r>
              <a:rPr lang="en-US" sz="2400" dirty="0">
                <a:effectLst/>
                <a:latin typeface="Calibri" panose="020F0502020204030204" pitchFamily="34" charset="0"/>
                <a:ea typeface="Calibri" panose="020F0502020204030204" pitchFamily="34" charset="0"/>
              </a:rPr>
              <a:t>Raise awareness of women’s health issues among Members of the European Parliament</a:t>
            </a:r>
            <a:endParaRPr lang="en-GB" sz="2400" dirty="0">
              <a:effectLst/>
              <a:latin typeface="Times New Roman" panose="02020603050405020304" pitchFamily="18" charset="0"/>
              <a:ea typeface="Calibri" panose="020F0502020204030204" pitchFamily="34" charset="0"/>
            </a:endParaRPr>
          </a:p>
          <a:p>
            <a:pPr marL="342900" lvl="0" indent="-342900" algn="l">
              <a:lnSpc>
                <a:spcPct val="115000"/>
              </a:lnSpc>
              <a:spcBef>
                <a:spcPts val="110"/>
              </a:spcBef>
              <a:buFont typeface="Symbol" panose="05050102010706020507" pitchFamily="18" charset="2"/>
              <a:buChar char=""/>
              <a:tabLst>
                <a:tab pos="520700" algn="l"/>
              </a:tabLst>
            </a:pPr>
            <a:r>
              <a:rPr lang="en-US" sz="2400" dirty="0">
                <a:effectLst/>
                <a:latin typeface="Calibri" panose="020F0502020204030204" pitchFamily="34" charset="0"/>
                <a:ea typeface="Calibri" panose="020F0502020204030204" pitchFamily="34" charset="0"/>
              </a:rPr>
              <a:t>Ensure development and implementation of policies that improve women’s health</a:t>
            </a:r>
            <a:endParaRPr lang="en-GB" sz="2400" dirty="0">
              <a:effectLst/>
              <a:latin typeface="Times New Roman" panose="02020603050405020304" pitchFamily="18" charset="0"/>
              <a:ea typeface="Calibri" panose="020F0502020204030204" pitchFamily="34" charset="0"/>
            </a:endParaRPr>
          </a:p>
          <a:p>
            <a:pPr marL="342900" lvl="0" indent="-342900" algn="l">
              <a:lnSpc>
                <a:spcPct val="115000"/>
              </a:lnSpc>
              <a:spcBef>
                <a:spcPts val="110"/>
              </a:spcBef>
              <a:buFont typeface="Symbol" panose="05050102010706020507" pitchFamily="18" charset="2"/>
              <a:buChar char=""/>
              <a:tabLst>
                <a:tab pos="520700" algn="l"/>
              </a:tabLst>
            </a:pPr>
            <a:r>
              <a:rPr lang="en-US" sz="2400" dirty="0">
                <a:effectLst/>
                <a:latin typeface="Calibri" panose="020F0502020204030204" pitchFamily="34" charset="0"/>
                <a:ea typeface="Calibri" panose="020F0502020204030204" pitchFamily="34" charset="0"/>
              </a:rPr>
              <a:t>Advocate for an EU Strategy for Women’s Health</a:t>
            </a:r>
            <a:endParaRPr lang="en-GB" sz="2400" dirty="0">
              <a:effectLst/>
              <a:latin typeface="Times New Roman" panose="02020603050405020304" pitchFamily="18" charset="0"/>
              <a:ea typeface="Calibri" panose="020F0502020204030204" pitchFamily="34" charset="0"/>
            </a:endParaRPr>
          </a:p>
          <a:p>
            <a:pPr marL="342900" lvl="0" indent="-342900" algn="l">
              <a:lnSpc>
                <a:spcPct val="115000"/>
              </a:lnSpc>
              <a:spcBef>
                <a:spcPts val="110"/>
              </a:spcBef>
              <a:buFont typeface="Symbol" panose="05050102010706020507" pitchFamily="18" charset="2"/>
              <a:buChar char=""/>
              <a:tabLst>
                <a:tab pos="520700" algn="l"/>
              </a:tabLst>
            </a:pPr>
            <a:r>
              <a:rPr lang="en-US" sz="2400" dirty="0">
                <a:effectLst/>
                <a:latin typeface="Calibri" panose="020F0502020204030204" pitchFamily="34" charset="0"/>
                <a:ea typeface="Calibri" panose="020F0502020204030204" pitchFamily="34" charset="0"/>
              </a:rPr>
              <a:t>Promote gender mainstreaming in all actions, activities, publications and policies with influence on health</a:t>
            </a:r>
            <a:endParaRPr lang="en-GB" sz="2400" dirty="0">
              <a:effectLst/>
              <a:latin typeface="Times New Roman" panose="02020603050405020304" pitchFamily="18" charset="0"/>
              <a:ea typeface="Calibri" panose="020F0502020204030204" pitchFamily="34" charset="0"/>
            </a:endParaRPr>
          </a:p>
          <a:p>
            <a:pPr marL="63500" algn="just">
              <a:lnSpc>
                <a:spcPct val="115000"/>
              </a:lnSpc>
              <a:spcBef>
                <a:spcPts val="905"/>
              </a:spcBef>
            </a:pPr>
            <a:endParaRPr lang="en-GB" sz="16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139B87FD-B363-5533-CA54-519699FBA509}"/>
              </a:ext>
            </a:extLst>
          </p:cNvPr>
          <p:cNvPicPr>
            <a:picLocks noChangeAspect="1"/>
          </p:cNvPicPr>
          <p:nvPr/>
        </p:nvPicPr>
        <p:blipFill>
          <a:blip r:embed="rId2"/>
          <a:stretch>
            <a:fillRect/>
          </a:stretch>
        </p:blipFill>
        <p:spPr>
          <a:xfrm>
            <a:off x="0" y="0"/>
            <a:ext cx="2603218" cy="883997"/>
          </a:xfrm>
          <a:prstGeom prst="rect">
            <a:avLst/>
          </a:prstGeom>
        </p:spPr>
      </p:pic>
    </p:spTree>
    <p:extLst>
      <p:ext uri="{BB962C8B-B14F-4D97-AF65-F5344CB8AC3E}">
        <p14:creationId xmlns:p14="http://schemas.microsoft.com/office/powerpoint/2010/main" val="4223211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C6144-9EA7-15D5-BF4E-CB45A2064D75}"/>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744711E1-69C0-061C-2232-1FE4E62208B6}"/>
              </a:ext>
            </a:extLst>
          </p:cNvPr>
          <p:cNvSpPr txBox="1"/>
          <p:nvPr/>
        </p:nvSpPr>
        <p:spPr>
          <a:xfrm>
            <a:off x="6310313" y="162910"/>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ZoneTexte 3">
            <a:extLst>
              <a:ext uri="{FF2B5EF4-FFF2-40B4-BE49-F238E27FC236}">
                <a16:creationId xmlns:a16="http://schemas.microsoft.com/office/drawing/2014/main" id="{11E6DE53-DC13-402A-5825-69D07F1C7A32}"/>
              </a:ext>
            </a:extLst>
          </p:cNvPr>
          <p:cNvSpPr txBox="1"/>
          <p:nvPr/>
        </p:nvSpPr>
        <p:spPr>
          <a:xfrm>
            <a:off x="1031081" y="1185180"/>
            <a:ext cx="10129838" cy="4487639"/>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Scope</a:t>
            </a:r>
            <a:endParaRPr lang="en-GB" sz="3200" b="1" kern="1600" dirty="0">
              <a:effectLst/>
              <a:latin typeface="Arial" panose="020B0604020202020204" pitchFamily="34" charset="0"/>
              <a:ea typeface="Times New Roman" panose="02020603050405020304" pitchFamily="18" charset="0"/>
            </a:endParaRPr>
          </a:p>
          <a:p>
            <a:pPr marL="63500" algn="just">
              <a:lnSpc>
                <a:spcPct val="115000"/>
              </a:lnSpc>
              <a:spcBef>
                <a:spcPts val="910"/>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MWH will cover a wide variety of topics that affect and include women’s health. As women’s health is a cross-cutting issue, it plays into all EU policies and actions. </a:t>
            </a:r>
            <a:endParaRPr lang="en-GB" sz="2000" dirty="0">
              <a:effectLst/>
              <a:latin typeface="Calibri" panose="020F0502020204030204" pitchFamily="34" charset="0"/>
              <a:ea typeface="Calibri" panose="020F0502020204030204" pitchFamily="34" charset="0"/>
            </a:endParaRPr>
          </a:p>
          <a:p>
            <a:pPr marL="63500" algn="just">
              <a:lnSpc>
                <a:spcPct val="115000"/>
              </a:lnSpc>
              <a:spcBef>
                <a:spcPts val="910"/>
              </a:spcBef>
            </a:pPr>
            <a:r>
              <a:rPr lang="en-US" sz="2400" dirty="0">
                <a:effectLst/>
                <a:latin typeface="Calibri" panose="020F0502020204030204" pitchFamily="34" charset="0"/>
                <a:ea typeface="Calibri" panose="020F0502020204030204" pitchFamily="34" charset="0"/>
                <a:cs typeface="Calibri" panose="020F0502020204030204" pitchFamily="34" charset="0"/>
              </a:rPr>
              <a:t>Special focus of the group will be: </a:t>
            </a:r>
          </a:p>
          <a:p>
            <a:pPr marL="63500" algn="just">
              <a:lnSpc>
                <a:spcPct val="115000"/>
              </a:lnSpc>
              <a:spcBef>
                <a:spcPts val="910"/>
              </a:spcBef>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63500" algn="just">
              <a:lnSpc>
                <a:spcPct val="115000"/>
              </a:lnSpc>
              <a:spcBef>
                <a:spcPts val="910"/>
              </a:spcBef>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63500" algn="just">
              <a:lnSpc>
                <a:spcPct val="115000"/>
              </a:lnSpc>
              <a:spcBef>
                <a:spcPts val="910"/>
              </a:spcBef>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63500" algn="just">
              <a:lnSpc>
                <a:spcPct val="115000"/>
              </a:lnSpc>
              <a:spcBef>
                <a:spcPts val="905"/>
              </a:spcBef>
            </a:pPr>
            <a:endParaRPr lang="en-GB" sz="16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3407F626-4C70-0220-7FDF-E487D15A6FB5}"/>
              </a:ext>
            </a:extLst>
          </p:cNvPr>
          <p:cNvPicPr>
            <a:picLocks noChangeAspect="1"/>
          </p:cNvPicPr>
          <p:nvPr/>
        </p:nvPicPr>
        <p:blipFill>
          <a:blip r:embed="rId2"/>
          <a:stretch>
            <a:fillRect/>
          </a:stretch>
        </p:blipFill>
        <p:spPr>
          <a:xfrm>
            <a:off x="0" y="0"/>
            <a:ext cx="2603218" cy="883997"/>
          </a:xfrm>
          <a:prstGeom prst="rect">
            <a:avLst/>
          </a:prstGeom>
        </p:spPr>
      </p:pic>
      <p:graphicFrame>
        <p:nvGraphicFramePr>
          <p:cNvPr id="10" name="Tableau 9">
            <a:extLst>
              <a:ext uri="{FF2B5EF4-FFF2-40B4-BE49-F238E27FC236}">
                <a16:creationId xmlns:a16="http://schemas.microsoft.com/office/drawing/2014/main" id="{17AF36D8-75D3-7775-7779-337E626A15B5}"/>
              </a:ext>
            </a:extLst>
          </p:cNvPr>
          <p:cNvGraphicFramePr>
            <a:graphicFrameLocks noGrp="1"/>
          </p:cNvGraphicFramePr>
          <p:nvPr>
            <p:extLst>
              <p:ext uri="{D42A27DB-BD31-4B8C-83A1-F6EECF244321}">
                <p14:modId xmlns:p14="http://schemas.microsoft.com/office/powerpoint/2010/main" val="433994937"/>
              </p:ext>
            </p:extLst>
          </p:nvPr>
        </p:nvGraphicFramePr>
        <p:xfrm>
          <a:off x="1145381" y="3577875"/>
          <a:ext cx="10129838" cy="3117215"/>
        </p:xfrm>
        <a:graphic>
          <a:graphicData uri="http://schemas.openxmlformats.org/drawingml/2006/table">
            <a:tbl>
              <a:tblPr firstRow="1" firstCol="1" bandRow="1"/>
              <a:tblGrid>
                <a:gridCol w="5064919">
                  <a:extLst>
                    <a:ext uri="{9D8B030D-6E8A-4147-A177-3AD203B41FA5}">
                      <a16:colId xmlns:a16="http://schemas.microsoft.com/office/drawing/2014/main" val="4091723327"/>
                    </a:ext>
                  </a:extLst>
                </a:gridCol>
                <a:gridCol w="5064919">
                  <a:extLst>
                    <a:ext uri="{9D8B030D-6E8A-4147-A177-3AD203B41FA5}">
                      <a16:colId xmlns:a16="http://schemas.microsoft.com/office/drawing/2014/main" val="1715736312"/>
                    </a:ext>
                  </a:extLst>
                </a:gridCol>
              </a:tblGrid>
              <a:tr h="0">
                <a:tc>
                  <a:txBody>
                    <a:bodyPr/>
                    <a:lstStyle/>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reproductive health – reproductive life</a:t>
                      </a: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Parenthood</a:t>
                      </a: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Maternal care</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Mental health</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Chronic disease</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Communicable diseases</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Cancer</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Women as carers </a:t>
                      </a: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gender pay gap</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Clinical trials policy</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Sex and gender in healthcare professional education</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Gender-based violence</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Bef>
                          <a:spcPts val="905"/>
                        </a:spcBef>
                        <a:buFont typeface="Symbol" panose="05050102010706020507" pitchFamily="18" charset="2"/>
                        <a:buChar char=""/>
                        <a:tabLst>
                          <a:tab pos="52070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Digital health.</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3030296"/>
                  </a:ext>
                </a:extLst>
              </a:tr>
            </a:tbl>
          </a:graphicData>
        </a:graphic>
      </p:graphicFrame>
    </p:spTree>
    <p:extLst>
      <p:ext uri="{BB962C8B-B14F-4D97-AF65-F5344CB8AC3E}">
        <p14:creationId xmlns:p14="http://schemas.microsoft.com/office/powerpoint/2010/main" val="3561518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D3E7B-A0DC-4421-4886-DB3C12AC5A9B}"/>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372BEFB6-AFA0-5D60-BF78-C26C150C9C38}"/>
              </a:ext>
            </a:extLst>
          </p:cNvPr>
          <p:cNvSpPr txBox="1"/>
          <p:nvPr/>
        </p:nvSpPr>
        <p:spPr>
          <a:xfrm>
            <a:off x="6224588" y="114556"/>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6" name="Image 5">
            <a:extLst>
              <a:ext uri="{FF2B5EF4-FFF2-40B4-BE49-F238E27FC236}">
                <a16:creationId xmlns:a16="http://schemas.microsoft.com/office/drawing/2014/main" id="{9E43AC6B-62FE-93F7-90E9-B1D15487C7F2}"/>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68A151EF-5BA8-367F-0F09-3EFFB0E98C77}"/>
              </a:ext>
            </a:extLst>
          </p:cNvPr>
          <p:cNvSpPr txBox="1"/>
          <p:nvPr/>
        </p:nvSpPr>
        <p:spPr>
          <a:xfrm>
            <a:off x="1223962" y="2500313"/>
            <a:ext cx="9744075" cy="2885085"/>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Structure of the Group</a:t>
            </a:r>
            <a:endParaRPr lang="en-GB" sz="2400" b="1" kern="1600" dirty="0">
              <a:effectLst/>
              <a:latin typeface="Arial" panose="020B0604020202020204" pitchFamily="34" charset="0"/>
              <a:ea typeface="Times New Roman" panose="02020603050405020304" pitchFamily="18" charset="0"/>
            </a:endParaRPr>
          </a:p>
          <a:p>
            <a:pPr marL="63500" algn="just">
              <a:lnSpc>
                <a:spcPct val="115000"/>
              </a:lnSpc>
              <a:spcBef>
                <a:spcPts val="915"/>
              </a:spcBef>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Three to four Co-chairs </a:t>
            </a:r>
            <a:r>
              <a:rPr lang="en-US" sz="2400" dirty="0">
                <a:effectLst/>
                <a:latin typeface="Calibri" panose="020F0502020204030204" pitchFamily="34" charset="0"/>
                <a:ea typeface="Calibri" panose="020F0502020204030204" pitchFamily="34" charset="0"/>
                <a:cs typeface="Calibri" panose="020F0502020204030204" pitchFamily="34" charset="0"/>
              </a:rPr>
              <a:t>shall be appointed from among the participating Members of the European Parliament. Together they form a Bureau of the group.</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European Institute of Women’s Health shall operate the secretariat of the MWH in close cooperation with the Co-chairs.</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19635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FD2F2-8BB7-31DF-BF85-7712994BBF86}"/>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FD88015D-DF79-B20D-555B-B80776E03A62}"/>
              </a:ext>
            </a:extLst>
          </p:cNvPr>
          <p:cNvSpPr txBox="1"/>
          <p:nvPr/>
        </p:nvSpPr>
        <p:spPr>
          <a:xfrm>
            <a:off x="6096000" y="320432"/>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6" name="Image 5">
            <a:extLst>
              <a:ext uri="{FF2B5EF4-FFF2-40B4-BE49-F238E27FC236}">
                <a16:creationId xmlns:a16="http://schemas.microsoft.com/office/drawing/2014/main" id="{2B8B1127-454A-46AB-BDF3-DB8F27AAE8DA}"/>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CC7F87BF-6A3C-1783-EA90-11E9CC1029D7}"/>
              </a:ext>
            </a:extLst>
          </p:cNvPr>
          <p:cNvSpPr txBox="1"/>
          <p:nvPr/>
        </p:nvSpPr>
        <p:spPr>
          <a:xfrm>
            <a:off x="1328738" y="2200276"/>
            <a:ext cx="9744075" cy="2537298"/>
          </a:xfrm>
          <a:prstGeom prst="rect">
            <a:avLst/>
          </a:prstGeom>
          <a:noFill/>
        </p:spPr>
        <p:txBody>
          <a:bodyPr wrap="square" rtlCol="0">
            <a:spAutoFit/>
          </a:bodyPr>
          <a:lstStyle/>
          <a:p>
            <a:pPr marL="63500" algn="just">
              <a:lnSpc>
                <a:spcPct val="115000"/>
              </a:lnSpc>
              <a:spcBef>
                <a:spcPts val="915"/>
              </a:spcBef>
            </a:pPr>
            <a:r>
              <a:rPr lang="fr-BE" sz="2400" b="1" dirty="0" err="1">
                <a:effectLst/>
                <a:latin typeface="Calibri" panose="020F0502020204030204" pitchFamily="34" charset="0"/>
                <a:ea typeface="Calibri" panose="020F0502020204030204" pitchFamily="34" charset="0"/>
                <a:cs typeface="Calibri" panose="020F0502020204030204" pitchFamily="34" charset="0"/>
              </a:rPr>
              <a:t>Member</a:t>
            </a:r>
            <a:r>
              <a:rPr lang="fr-BE" sz="2400" b="1" dirty="0" err="1">
                <a:latin typeface="Calibri" panose="020F0502020204030204" pitchFamily="34" charset="0"/>
                <a:ea typeface="Calibri" panose="020F0502020204030204" pitchFamily="34" charset="0"/>
                <a:cs typeface="Calibri" panose="020F0502020204030204" pitchFamily="34" charset="0"/>
              </a:rPr>
              <a:t>ship</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fr-BE" sz="2400" dirty="0" err="1">
                <a:effectLst/>
                <a:latin typeface="Calibri" panose="020F0502020204030204" pitchFamily="34" charset="0"/>
                <a:ea typeface="Calibri" panose="020F0502020204030204" pitchFamily="34" charset="0"/>
                <a:cs typeface="Calibri" panose="020F0502020204030204" pitchFamily="34" charset="0"/>
              </a:rPr>
              <a:t>Members</a:t>
            </a:r>
            <a:r>
              <a:rPr lang="fr-BE" sz="2400" dirty="0">
                <a:effectLst/>
                <a:latin typeface="Calibri" panose="020F0502020204030204" pitchFamily="34" charset="0"/>
                <a:ea typeface="Calibri" panose="020F0502020204030204" pitchFamily="34" charset="0"/>
                <a:cs typeface="Calibri" panose="020F0502020204030204" pitchFamily="34" charset="0"/>
              </a:rPr>
              <a:t> in </a:t>
            </a:r>
            <a:r>
              <a:rPr lang="fr-BE" sz="2400" dirty="0" err="1">
                <a:effectLst/>
                <a:latin typeface="Calibri" panose="020F0502020204030204" pitchFamily="34" charset="0"/>
                <a:ea typeface="Calibri" panose="020F0502020204030204" pitchFamily="34" charset="0"/>
                <a:cs typeface="Calibri" panose="020F0502020204030204" pitchFamily="34" charset="0"/>
              </a:rPr>
              <a:t>MEPs</a:t>
            </a:r>
            <a:r>
              <a:rPr lang="fr-BE" sz="2400" dirty="0">
                <a:effectLst/>
                <a:latin typeface="Calibri" panose="020F0502020204030204" pitchFamily="34" charset="0"/>
                <a:ea typeface="Calibri" panose="020F0502020204030204" pitchFamily="34" charset="0"/>
                <a:cs typeface="Calibri" panose="020F0502020204030204" pitchFamily="34" charset="0"/>
              </a:rPr>
              <a:t> for Women’s </a:t>
            </a:r>
            <a:r>
              <a:rPr lang="fr-BE" sz="2400" dirty="0" err="1">
                <a:effectLst/>
                <a:latin typeface="Calibri" panose="020F0502020204030204" pitchFamily="34" charset="0"/>
                <a:ea typeface="Calibri" panose="020F0502020204030204" pitchFamily="34" charset="0"/>
                <a:cs typeface="Calibri" panose="020F0502020204030204" pitchFamily="34" charset="0"/>
              </a:rPr>
              <a:t>Health</a:t>
            </a:r>
            <a:r>
              <a:rPr lang="fr-BE" sz="2400" dirty="0">
                <a:effectLst/>
                <a:latin typeface="Calibri" panose="020F0502020204030204" pitchFamily="34" charset="0"/>
                <a:ea typeface="Calibri" panose="020F0502020204030204" pitchFamily="34" charset="0"/>
                <a:cs typeface="Calibri" panose="020F0502020204030204" pitchFamily="34" charset="0"/>
              </a:rPr>
              <a:t> </a:t>
            </a:r>
            <a:r>
              <a:rPr lang="fr-BE" sz="2400" dirty="0" err="1">
                <a:effectLst/>
                <a:latin typeface="Calibri" panose="020F0502020204030204" pitchFamily="34" charset="0"/>
                <a:ea typeface="Calibri" panose="020F0502020204030204" pitchFamily="34" charset="0"/>
                <a:cs typeface="Calibri" panose="020F0502020204030204" pitchFamily="34" charset="0"/>
              </a:rPr>
              <a:t>is</a:t>
            </a:r>
            <a:r>
              <a:rPr lang="fr-BE" sz="2400" dirty="0">
                <a:effectLst/>
                <a:latin typeface="Calibri" panose="020F0502020204030204" pitchFamily="34" charset="0"/>
                <a:ea typeface="Calibri" panose="020F0502020204030204" pitchFamily="34" charset="0"/>
                <a:cs typeface="Calibri" panose="020F0502020204030204" pitchFamily="34" charset="0"/>
              </a:rPr>
              <a:t> open to all </a:t>
            </a:r>
            <a:r>
              <a:rPr lang="fr-BE" sz="2400" dirty="0" err="1">
                <a:effectLst/>
                <a:latin typeface="Calibri" panose="020F0502020204030204" pitchFamily="34" charset="0"/>
                <a:ea typeface="Calibri" panose="020F0502020204030204" pitchFamily="34" charset="0"/>
                <a:cs typeface="Calibri" panose="020F0502020204030204" pitchFamily="34" charset="0"/>
              </a:rPr>
              <a:t>Members</a:t>
            </a:r>
            <a:r>
              <a:rPr lang="fr-BE" sz="2400" dirty="0">
                <a:effectLst/>
                <a:latin typeface="Calibri" panose="020F0502020204030204" pitchFamily="34" charset="0"/>
                <a:ea typeface="Calibri" panose="020F0502020204030204" pitchFamily="34" charset="0"/>
                <a:cs typeface="Calibri" panose="020F0502020204030204" pitchFamily="34" charset="0"/>
              </a:rPr>
              <a:t> of the </a:t>
            </a:r>
            <a:r>
              <a:rPr lang="fr-BE" sz="2400" dirty="0" err="1">
                <a:effectLst/>
                <a:latin typeface="Calibri" panose="020F0502020204030204" pitchFamily="34" charset="0"/>
                <a:ea typeface="Calibri" panose="020F0502020204030204" pitchFamily="34" charset="0"/>
                <a:cs typeface="Calibri" panose="020F0502020204030204" pitchFamily="34" charset="0"/>
              </a:rPr>
              <a:t>European</a:t>
            </a:r>
            <a:r>
              <a:rPr lang="fr-BE" sz="2400" dirty="0">
                <a:effectLst/>
                <a:latin typeface="Calibri" panose="020F0502020204030204" pitchFamily="34" charset="0"/>
                <a:ea typeface="Calibri" panose="020F0502020204030204" pitchFamily="34" charset="0"/>
                <a:cs typeface="Calibri" panose="020F0502020204030204" pitchFamily="34" charset="0"/>
              </a:rPr>
              <a:t> </a:t>
            </a:r>
            <a:r>
              <a:rPr lang="fr-BE" sz="2400" dirty="0" err="1">
                <a:effectLst/>
                <a:latin typeface="Calibri" panose="020F0502020204030204" pitchFamily="34" charset="0"/>
                <a:ea typeface="Calibri" panose="020F0502020204030204" pitchFamily="34" charset="0"/>
                <a:cs typeface="Calibri" panose="020F0502020204030204" pitchFamily="34" charset="0"/>
              </a:rPr>
              <a:t>Parliament</a:t>
            </a:r>
            <a:r>
              <a:rPr lang="fr-BE" sz="2400" dirty="0">
                <a:effectLst/>
                <a:latin typeface="Calibri" panose="020F0502020204030204" pitchFamily="34" charset="0"/>
                <a:ea typeface="Calibri" panose="020F0502020204030204" pitchFamily="34" charset="0"/>
                <a:cs typeface="Calibri" panose="020F0502020204030204" pitchFamily="34" charset="0"/>
              </a:rPr>
              <a:t>. </a:t>
            </a:r>
          </a:p>
          <a:p>
            <a:pPr marL="63500" algn="just">
              <a:lnSpc>
                <a:spcPct val="115000"/>
              </a:lnSpc>
              <a:spcBef>
                <a:spcPts val="915"/>
              </a:spcBef>
            </a:pPr>
            <a:r>
              <a:rPr lang="fr-BE" sz="2400" dirty="0" err="1">
                <a:latin typeface="Calibri" panose="020F0502020204030204" pitchFamily="34" charset="0"/>
                <a:ea typeface="Calibri" panose="020F0502020204030204" pitchFamily="34" charset="0"/>
                <a:cs typeface="Calibri" panose="020F0502020204030204" pitchFamily="34" charset="0"/>
              </a:rPr>
              <a:t>Members</a:t>
            </a:r>
            <a:r>
              <a:rPr lang="fr-BE" sz="2400" dirty="0">
                <a:latin typeface="Calibri" panose="020F0502020204030204" pitchFamily="34" charset="0"/>
                <a:ea typeface="Calibri" panose="020F0502020204030204" pitchFamily="34" charset="0"/>
                <a:cs typeface="Calibri" panose="020F0502020204030204" pitchFamily="34" charset="0"/>
              </a:rPr>
              <a:t> can </a:t>
            </a:r>
            <a:r>
              <a:rPr lang="fr-BE" sz="2400" dirty="0" err="1">
                <a:latin typeface="Calibri" panose="020F0502020204030204" pitchFamily="34" charset="0"/>
                <a:ea typeface="Calibri" panose="020F0502020204030204" pitchFamily="34" charset="0"/>
                <a:cs typeface="Calibri" panose="020F0502020204030204" pitchFamily="34" charset="0"/>
              </a:rPr>
              <a:t>join</a:t>
            </a:r>
            <a:r>
              <a:rPr lang="fr-BE" sz="2400" dirty="0">
                <a:latin typeface="Calibri" panose="020F0502020204030204" pitchFamily="34" charset="0"/>
                <a:ea typeface="Calibri" panose="020F0502020204030204" pitchFamily="34" charset="0"/>
                <a:cs typeface="Calibri" panose="020F0502020204030204" pitchFamily="34" charset="0"/>
              </a:rPr>
              <a:t> the group at </a:t>
            </a:r>
            <a:r>
              <a:rPr lang="fr-BE" sz="2400" dirty="0" err="1">
                <a:latin typeface="Calibri" panose="020F0502020204030204" pitchFamily="34" charset="0"/>
                <a:ea typeface="Calibri" panose="020F0502020204030204" pitchFamily="34" charset="0"/>
                <a:cs typeface="Calibri" panose="020F0502020204030204" pitchFamily="34" charset="0"/>
              </a:rPr>
              <a:t>any</a:t>
            </a:r>
            <a:r>
              <a:rPr lang="fr-BE" sz="2400" dirty="0">
                <a:latin typeface="Calibri" panose="020F0502020204030204" pitchFamily="34" charset="0"/>
                <a:ea typeface="Calibri" panose="020F0502020204030204" pitchFamily="34" charset="0"/>
                <a:cs typeface="Calibri" panose="020F0502020204030204" pitchFamily="34" charset="0"/>
              </a:rPr>
              <a:t> point in time of the </a:t>
            </a:r>
            <a:r>
              <a:rPr lang="fr-BE" sz="2400" dirty="0" err="1">
                <a:latin typeface="Calibri" panose="020F0502020204030204" pitchFamily="34" charset="0"/>
                <a:ea typeface="Calibri" panose="020F0502020204030204" pitchFamily="34" charset="0"/>
                <a:cs typeface="Calibri" panose="020F0502020204030204" pitchFamily="34" charset="0"/>
              </a:rPr>
              <a:t>legislature</a:t>
            </a:r>
            <a:r>
              <a:rPr lang="fr-BE" sz="2400" dirty="0">
                <a:latin typeface="Calibri" panose="020F0502020204030204" pitchFamily="34" charset="0"/>
                <a:ea typeface="Calibri" panose="020F0502020204030204" pitchFamily="34" charset="0"/>
                <a:cs typeface="Calibri" panose="020F0502020204030204" pitchFamily="34" charset="0"/>
              </a:rPr>
              <a:t>. </a:t>
            </a:r>
          </a:p>
          <a:p>
            <a:pPr marL="63500" algn="just">
              <a:lnSpc>
                <a:spcPct val="115000"/>
              </a:lnSpc>
              <a:spcBef>
                <a:spcPts val="915"/>
              </a:spcBef>
            </a:pPr>
            <a:r>
              <a:rPr lang="fr-BE" sz="2400" dirty="0">
                <a:effectLst/>
                <a:latin typeface="Calibri" panose="020F0502020204030204" pitchFamily="34" charset="0"/>
                <a:ea typeface="Calibri" panose="020F0502020204030204" pitchFamily="34" charset="0"/>
                <a:cs typeface="Calibri" panose="020F0502020204030204" pitchFamily="34" charset="0"/>
              </a:rPr>
              <a:t>Expression of </a:t>
            </a:r>
            <a:r>
              <a:rPr lang="fr-BE" sz="2400" dirty="0" err="1">
                <a:effectLst/>
                <a:latin typeface="Calibri" panose="020F0502020204030204" pitchFamily="34" charset="0"/>
                <a:ea typeface="Calibri" panose="020F0502020204030204" pitchFamily="34" charset="0"/>
                <a:cs typeface="Calibri" panose="020F0502020204030204" pitchFamily="34" charset="0"/>
              </a:rPr>
              <a:t>interest</a:t>
            </a:r>
            <a:r>
              <a:rPr lang="fr-BE" sz="2400" dirty="0">
                <a:effectLst/>
                <a:latin typeface="Calibri" panose="020F0502020204030204" pitchFamily="34" charset="0"/>
                <a:ea typeface="Calibri" panose="020F0502020204030204" pitchFamily="34" charset="0"/>
                <a:cs typeface="Calibri" panose="020F0502020204030204" pitchFamily="34" charset="0"/>
              </a:rPr>
              <a:t> </a:t>
            </a:r>
            <a:r>
              <a:rPr lang="fr-BE" sz="2400" dirty="0" err="1">
                <a:effectLst/>
                <a:latin typeface="Calibri" panose="020F0502020204030204" pitchFamily="34" charset="0"/>
                <a:ea typeface="Calibri" panose="020F0502020204030204" pitchFamily="34" charset="0"/>
                <a:cs typeface="Calibri" panose="020F0502020204030204" pitchFamily="34" charset="0"/>
              </a:rPr>
              <a:t>should</a:t>
            </a:r>
            <a:r>
              <a:rPr lang="fr-BE" sz="2400" dirty="0">
                <a:effectLst/>
                <a:latin typeface="Calibri" panose="020F0502020204030204" pitchFamily="34" charset="0"/>
                <a:ea typeface="Calibri" panose="020F0502020204030204" pitchFamily="34" charset="0"/>
                <a:cs typeface="Calibri" panose="020F0502020204030204" pitchFamily="34" charset="0"/>
              </a:rPr>
              <a:t> </a:t>
            </a:r>
            <a:r>
              <a:rPr lang="fr-BE" sz="2400" dirty="0" err="1">
                <a:effectLst/>
                <a:latin typeface="Calibri" panose="020F0502020204030204" pitchFamily="34" charset="0"/>
                <a:ea typeface="Calibri" panose="020F0502020204030204" pitchFamily="34" charset="0"/>
                <a:cs typeface="Calibri" panose="020F0502020204030204" pitchFamily="34" charset="0"/>
              </a:rPr>
              <a:t>be</a:t>
            </a:r>
            <a:r>
              <a:rPr lang="fr-BE" sz="2400" dirty="0">
                <a:effectLst/>
                <a:latin typeface="Calibri" panose="020F0502020204030204" pitchFamily="34" charset="0"/>
                <a:ea typeface="Calibri" panose="020F0502020204030204" pitchFamily="34" charset="0"/>
                <a:cs typeface="Calibri" panose="020F0502020204030204" pitchFamily="34" charset="0"/>
              </a:rPr>
              <a:t> </a:t>
            </a:r>
            <a:r>
              <a:rPr lang="fr-BE" sz="2400" dirty="0" err="1">
                <a:effectLst/>
                <a:latin typeface="Calibri" panose="020F0502020204030204" pitchFamily="34" charset="0"/>
                <a:ea typeface="Calibri" panose="020F0502020204030204" pitchFamily="34" charset="0"/>
                <a:cs typeface="Calibri" panose="020F0502020204030204" pitchFamily="34" charset="0"/>
              </a:rPr>
              <a:t>communicated</a:t>
            </a:r>
            <a:r>
              <a:rPr lang="fr-BE" sz="2400" dirty="0">
                <a:effectLst/>
                <a:latin typeface="Calibri" panose="020F0502020204030204" pitchFamily="34" charset="0"/>
                <a:ea typeface="Calibri" panose="020F0502020204030204" pitchFamily="34" charset="0"/>
                <a:cs typeface="Calibri" panose="020F0502020204030204" pitchFamily="34" charset="0"/>
              </a:rPr>
              <a:t> to the EIWH.</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65281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107E8-1CF7-9ABD-6F74-23731019EE2C}"/>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160C5E35-B143-3AD4-E00D-BCBB00456B98}"/>
              </a:ext>
            </a:extLst>
          </p:cNvPr>
          <p:cNvSpPr txBox="1"/>
          <p:nvPr/>
        </p:nvSpPr>
        <p:spPr>
          <a:xfrm>
            <a:off x="6200775" y="114556"/>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6" name="Image 5">
            <a:extLst>
              <a:ext uri="{FF2B5EF4-FFF2-40B4-BE49-F238E27FC236}">
                <a16:creationId xmlns:a16="http://schemas.microsoft.com/office/drawing/2014/main" id="{04D47430-F393-4C98-0373-46CCF6B11798}"/>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57910874-A228-90E8-FEF2-7A701F66DD68}"/>
              </a:ext>
            </a:extLst>
          </p:cNvPr>
          <p:cNvSpPr txBox="1"/>
          <p:nvPr/>
        </p:nvSpPr>
        <p:spPr>
          <a:xfrm>
            <a:off x="1328738" y="2157413"/>
            <a:ext cx="9744075" cy="3926909"/>
          </a:xfrm>
          <a:prstGeom prst="rect">
            <a:avLst/>
          </a:prstGeom>
          <a:noFill/>
        </p:spPr>
        <p:txBody>
          <a:bodyPr wrap="square" rtlCol="0">
            <a:spAutoFit/>
          </a:bodyPr>
          <a:lstStyle/>
          <a:p>
            <a:pPr marL="63500" algn="just">
              <a:lnSpc>
                <a:spcPct val="115000"/>
              </a:lnSpc>
              <a:spcBef>
                <a:spcPts val="915"/>
              </a:spcBef>
            </a:pPr>
            <a:r>
              <a:rPr lang="en-US" sz="2400" b="1" dirty="0">
                <a:effectLst/>
                <a:latin typeface="Calibri" panose="020F0502020204030204" pitchFamily="34" charset="0"/>
                <a:ea typeface="Calibri" panose="020F0502020204030204" pitchFamily="34" charset="0"/>
                <a:cs typeface="Calibri" panose="020F0502020204030204" pitchFamily="34" charset="0"/>
              </a:rPr>
              <a:t>Functioning </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MEPs for Women’s Health is a group gathering Members of the European Parliament from across political groups.</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Bureau guides its political orientation and strategy based on a work plan presented annually to the whole group.</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Whenever necessary and feasible, the Bureau may ask all the group members to take decisions by vote with simple majority. </a:t>
            </a:r>
            <a:endParaRPr lang="en-GB" sz="2400" dirty="0">
              <a:effectLst/>
              <a:latin typeface="Calibri" panose="020F0502020204030204" pitchFamily="34" charset="0"/>
              <a:ea typeface="Calibri" panose="020F0502020204030204" pitchFamily="34" charset="0"/>
            </a:endParaRPr>
          </a:p>
          <a:p>
            <a:pPr marL="63500" algn="just">
              <a:lnSpc>
                <a:spcPct val="115000"/>
              </a:lnSpc>
              <a:spcBef>
                <a:spcPts val="915"/>
              </a:spcBef>
            </a:pPr>
            <a:r>
              <a:rPr lang="en-US" sz="2400" dirty="0">
                <a:effectLst/>
                <a:latin typeface="Calibri" panose="020F0502020204030204" pitchFamily="34" charset="0"/>
                <a:ea typeface="Calibri" panose="020F0502020204030204" pitchFamily="34" charset="0"/>
                <a:cs typeface="Calibri" panose="020F0502020204030204" pitchFamily="34" charset="0"/>
              </a:rPr>
              <a:t>The groups aims to meet at least once every quarter.</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11603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59A26-DB88-90A8-3A86-0DC5B30C3A4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E3C001A4-B2E3-5B2B-CB1E-329C2F4F948D}"/>
              </a:ext>
            </a:extLst>
          </p:cNvPr>
          <p:cNvSpPr txBox="1"/>
          <p:nvPr/>
        </p:nvSpPr>
        <p:spPr>
          <a:xfrm>
            <a:off x="6173646" y="114556"/>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6" name="Image 5">
            <a:extLst>
              <a:ext uri="{FF2B5EF4-FFF2-40B4-BE49-F238E27FC236}">
                <a16:creationId xmlns:a16="http://schemas.microsoft.com/office/drawing/2014/main" id="{0D471775-A511-07B1-E7D9-A90137FAFA93}"/>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3A27DF68-902D-F4E9-F826-8167E7135CFF}"/>
              </a:ext>
            </a:extLst>
          </p:cNvPr>
          <p:cNvSpPr txBox="1"/>
          <p:nvPr/>
        </p:nvSpPr>
        <p:spPr>
          <a:xfrm>
            <a:off x="1301609" y="2714625"/>
            <a:ext cx="9744075" cy="2035622"/>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Reporting and Accountability Mechanisms</a:t>
            </a:r>
            <a:endParaRPr lang="en-GB" sz="3200" b="1" kern="1600" dirty="0">
              <a:effectLst/>
              <a:latin typeface="Arial" panose="020B0604020202020204" pitchFamily="34" charset="0"/>
              <a:ea typeface="Times New Roman" panose="02020603050405020304" pitchFamily="18" charset="0"/>
            </a:endParaRPr>
          </a:p>
          <a:p>
            <a:pPr marL="63500" algn="just">
              <a:lnSpc>
                <a:spcPct val="115000"/>
              </a:lnSpc>
              <a:spcBef>
                <a:spcPts val="900"/>
              </a:spcBef>
            </a:pPr>
            <a:r>
              <a:rPr lang="en-US" sz="2400" dirty="0">
                <a:effectLst/>
                <a:latin typeface="Calibri" panose="020F0502020204030204" pitchFamily="34" charset="0"/>
                <a:ea typeface="Calibri" panose="020F0502020204030204" pitchFamily="34" charset="0"/>
                <a:cs typeface="Calibri" panose="020F0502020204030204" pitchFamily="34" charset="0"/>
              </a:rPr>
              <a:t>A report noting the activities, progress and achievements of the MWH is published annually. </a:t>
            </a:r>
            <a:endParaRPr lang="en-GB" sz="2000" dirty="0">
              <a:effectLst/>
              <a:latin typeface="Calibri" panose="020F0502020204030204" pitchFamily="34" charset="0"/>
              <a:ea typeface="Calibri" panose="020F0502020204030204" pitchFamily="34" charset="0"/>
            </a:endParaRPr>
          </a:p>
          <a:p>
            <a:pPr marL="63500" algn="just">
              <a:lnSpc>
                <a:spcPct val="115000"/>
              </a:lnSpc>
              <a:spcBef>
                <a:spcPts val="900"/>
              </a:spcBef>
            </a:pPr>
            <a:r>
              <a:rPr lang="en-US" sz="2400" dirty="0">
                <a:effectLst/>
                <a:latin typeface="Calibri" panose="020F0502020204030204" pitchFamily="34" charset="0"/>
                <a:ea typeface="Calibri" panose="020F0502020204030204" pitchFamily="34" charset="0"/>
                <a:cs typeface="Calibri" panose="020F0502020204030204" pitchFamily="34" charset="0"/>
              </a:rPr>
              <a:t>It is drafted by the Secretariat and approved by the group.</a:t>
            </a:r>
            <a:endParaRPr lang="en-GB"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48333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25767-06DE-724F-3BF4-395656D8ABCA}"/>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45139FFF-C2D6-4272-976F-899E47684632}"/>
              </a:ext>
            </a:extLst>
          </p:cNvPr>
          <p:cNvSpPr txBox="1"/>
          <p:nvPr/>
        </p:nvSpPr>
        <p:spPr>
          <a:xfrm>
            <a:off x="6200775" y="226285"/>
            <a:ext cx="6600825" cy="769441"/>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fr-BE" sz="4400" b="1" dirty="0">
                <a:solidFill>
                  <a:prstClr val="black"/>
                </a:solidFill>
                <a:latin typeface="Aptos" panose="02110004020202020204"/>
              </a:rPr>
              <a:t>T</a:t>
            </a:r>
            <a:r>
              <a:rPr lang="en-GB" sz="4400" b="1" dirty="0" err="1">
                <a:solidFill>
                  <a:prstClr val="black"/>
                </a:solidFill>
                <a:latin typeface="Aptos" panose="02110004020202020204"/>
              </a:rPr>
              <a:t>erms</a:t>
            </a:r>
            <a:r>
              <a:rPr lang="en-GB" sz="4400" b="1" dirty="0">
                <a:solidFill>
                  <a:prstClr val="black"/>
                </a:solidFill>
                <a:latin typeface="Aptos" panose="02110004020202020204"/>
              </a:rPr>
              <a:t> of Reference</a:t>
            </a:r>
            <a:endParaRPr kumimoji="0" lang="en-GB" sz="4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6" name="Image 5">
            <a:extLst>
              <a:ext uri="{FF2B5EF4-FFF2-40B4-BE49-F238E27FC236}">
                <a16:creationId xmlns:a16="http://schemas.microsoft.com/office/drawing/2014/main" id="{509B7248-D5A8-BBB3-F45C-C3BBAB875E1A}"/>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7C898374-7B0B-3F44-5DD6-2F3ABB8BB3C6}"/>
              </a:ext>
            </a:extLst>
          </p:cNvPr>
          <p:cNvSpPr txBox="1"/>
          <p:nvPr/>
        </p:nvSpPr>
        <p:spPr>
          <a:xfrm>
            <a:off x="1328738" y="2157413"/>
            <a:ext cx="9744075" cy="4089581"/>
          </a:xfrm>
          <a:prstGeom prst="rect">
            <a:avLst/>
          </a:prstGeom>
          <a:noFill/>
        </p:spPr>
        <p:txBody>
          <a:bodyPr wrap="square" rtlCol="0">
            <a:spAutoFit/>
          </a:bodyPr>
          <a:lstStyle/>
          <a:p>
            <a:pPr algn="just">
              <a:lnSpc>
                <a:spcPct val="115000"/>
              </a:lnSpc>
              <a:spcBef>
                <a:spcPts val="1200"/>
              </a:spcBef>
              <a:spcAft>
                <a:spcPts val="300"/>
              </a:spcAft>
            </a:pPr>
            <a:r>
              <a:rPr lang="en-GB" sz="2400" b="1" kern="1600" spc="-10" dirty="0">
                <a:effectLst/>
                <a:latin typeface="Calibri" panose="020F0502020204030204" pitchFamily="34" charset="0"/>
                <a:ea typeface="Times New Roman" panose="02020603050405020304" pitchFamily="18" charset="0"/>
              </a:rPr>
              <a:t>Contact</a:t>
            </a:r>
          </a:p>
          <a:p>
            <a:pPr algn="just">
              <a:lnSpc>
                <a:spcPct val="115000"/>
              </a:lnSpc>
              <a:spcBef>
                <a:spcPts val="1200"/>
              </a:spcBef>
              <a:spcAft>
                <a:spcPts val="300"/>
              </a:spcAft>
            </a:pPr>
            <a:r>
              <a:rPr lang="en-GB" sz="2400" kern="1600" spc="-10" dirty="0">
                <a:effectLst/>
                <a:latin typeface="Calibri" panose="020F0502020204030204" pitchFamily="34" charset="0"/>
                <a:ea typeface="Times New Roman" panose="02020603050405020304" pitchFamily="18" charset="0"/>
              </a:rPr>
              <a:t>For further information, please contact: </a:t>
            </a:r>
          </a:p>
          <a:p>
            <a:pPr algn="just">
              <a:lnSpc>
                <a:spcPct val="115000"/>
              </a:lnSpc>
              <a:spcBef>
                <a:spcPts val="1200"/>
              </a:spcBef>
              <a:spcAft>
                <a:spcPts val="300"/>
              </a:spcAft>
            </a:pPr>
            <a:r>
              <a:rPr lang="en-GB" sz="2400" kern="1600" spc="-10" dirty="0">
                <a:effectLst/>
                <a:latin typeface="Calibri" panose="020F0502020204030204" pitchFamily="34" charset="0"/>
                <a:ea typeface="Times New Roman" panose="02020603050405020304" pitchFamily="18" charset="0"/>
              </a:rPr>
              <a:t>•	Respective Co-Chairs’ offices</a:t>
            </a:r>
          </a:p>
          <a:p>
            <a:pPr algn="just">
              <a:lnSpc>
                <a:spcPct val="115000"/>
              </a:lnSpc>
              <a:spcBef>
                <a:spcPts val="1200"/>
              </a:spcBef>
              <a:spcAft>
                <a:spcPts val="300"/>
              </a:spcAft>
            </a:pPr>
            <a:r>
              <a:rPr lang="en-GB" sz="2400" kern="1600" spc="-10" dirty="0">
                <a:effectLst/>
                <a:latin typeface="Calibri" panose="020F0502020204030204" pitchFamily="34" charset="0"/>
                <a:ea typeface="Times New Roman" panose="02020603050405020304" pitchFamily="18" charset="0"/>
              </a:rPr>
              <a:t>•	Peggy Maguire - peg@eurohealth.ie</a:t>
            </a:r>
          </a:p>
          <a:p>
            <a:pPr algn="just">
              <a:lnSpc>
                <a:spcPct val="115000"/>
              </a:lnSpc>
              <a:spcBef>
                <a:spcPts val="1200"/>
              </a:spcBef>
              <a:spcAft>
                <a:spcPts val="300"/>
              </a:spcAft>
            </a:pPr>
            <a:r>
              <a:rPr lang="en-GB" sz="2400" kern="1600" spc="-10" dirty="0">
                <a:effectLst/>
                <a:latin typeface="Calibri" panose="020F0502020204030204" pitchFamily="34" charset="0"/>
                <a:ea typeface="Times New Roman" panose="02020603050405020304" pitchFamily="18" charset="0"/>
              </a:rPr>
              <a:t>•	Heidi Siller - hsiller@eurohealth.ie</a:t>
            </a:r>
          </a:p>
          <a:p>
            <a:pPr algn="just">
              <a:lnSpc>
                <a:spcPct val="115000"/>
              </a:lnSpc>
              <a:spcBef>
                <a:spcPts val="1200"/>
              </a:spcBef>
              <a:spcAft>
                <a:spcPts val="300"/>
              </a:spcAft>
            </a:pPr>
            <a:r>
              <a:rPr lang="en-GB" sz="2400" kern="1600" spc="-10" dirty="0">
                <a:effectLst/>
                <a:latin typeface="Calibri" panose="020F0502020204030204" pitchFamily="34" charset="0"/>
                <a:ea typeface="Times New Roman" panose="02020603050405020304" pitchFamily="18" charset="0"/>
              </a:rPr>
              <a:t>•	Rebecca Moore - rebecca.maria.moore@gmail.com</a:t>
            </a:r>
          </a:p>
          <a:p>
            <a:pPr marL="63500" algn="just">
              <a:lnSpc>
                <a:spcPct val="115000"/>
              </a:lnSpc>
              <a:spcBef>
                <a:spcPts val="900"/>
              </a:spcBef>
            </a:pPr>
            <a:endParaRPr lang="en-GB"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1246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4403D-CED0-1636-70AF-2A5B079B2B7B}"/>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2C5EB132-6F69-DEF2-AB96-C3602D2DF6FC}"/>
              </a:ext>
            </a:extLst>
          </p:cNvPr>
          <p:cNvSpPr txBox="1"/>
          <p:nvPr/>
        </p:nvSpPr>
        <p:spPr>
          <a:xfrm>
            <a:off x="5195888" y="114556"/>
            <a:ext cx="6600825" cy="769441"/>
          </a:xfrm>
          <a:prstGeom prst="rect">
            <a:avLst/>
          </a:prstGeom>
          <a:noFill/>
        </p:spPr>
        <p:txBody>
          <a:bodyPr wrap="square" rtlCol="0">
            <a:spAutoFit/>
          </a:bodyPr>
          <a:lstStyle/>
          <a:p>
            <a:pPr lvl="1" algn="r"/>
            <a:r>
              <a:rPr lang="en-GB" sz="4400" b="1" dirty="0"/>
              <a:t>Agenda</a:t>
            </a:r>
          </a:p>
        </p:txBody>
      </p:sp>
      <p:graphicFrame>
        <p:nvGraphicFramePr>
          <p:cNvPr id="6" name="Tableau 5">
            <a:extLst>
              <a:ext uri="{FF2B5EF4-FFF2-40B4-BE49-F238E27FC236}">
                <a16:creationId xmlns:a16="http://schemas.microsoft.com/office/drawing/2014/main" id="{E526CBC0-BBB4-8C2B-0057-8B2C3F1B35EA}"/>
              </a:ext>
            </a:extLst>
          </p:cNvPr>
          <p:cNvGraphicFramePr>
            <a:graphicFrameLocks noGrp="1"/>
          </p:cNvGraphicFramePr>
          <p:nvPr>
            <p:extLst>
              <p:ext uri="{D42A27DB-BD31-4B8C-83A1-F6EECF244321}">
                <p14:modId xmlns:p14="http://schemas.microsoft.com/office/powerpoint/2010/main" val="3019617071"/>
              </p:ext>
            </p:extLst>
          </p:nvPr>
        </p:nvGraphicFramePr>
        <p:xfrm>
          <a:off x="1681162" y="1810445"/>
          <a:ext cx="8829675" cy="4646615"/>
        </p:xfrm>
        <a:graphic>
          <a:graphicData uri="http://schemas.openxmlformats.org/drawingml/2006/table">
            <a:tbl>
              <a:tblPr firstRow="1" firstCol="1" bandRow="1"/>
              <a:tblGrid>
                <a:gridCol w="1575831">
                  <a:extLst>
                    <a:ext uri="{9D8B030D-6E8A-4147-A177-3AD203B41FA5}">
                      <a16:colId xmlns:a16="http://schemas.microsoft.com/office/drawing/2014/main" val="2462089564"/>
                    </a:ext>
                  </a:extLst>
                </a:gridCol>
                <a:gridCol w="3561416">
                  <a:extLst>
                    <a:ext uri="{9D8B030D-6E8A-4147-A177-3AD203B41FA5}">
                      <a16:colId xmlns:a16="http://schemas.microsoft.com/office/drawing/2014/main" val="3431913885"/>
                    </a:ext>
                  </a:extLst>
                </a:gridCol>
                <a:gridCol w="3692428">
                  <a:extLst>
                    <a:ext uri="{9D8B030D-6E8A-4147-A177-3AD203B41FA5}">
                      <a16:colId xmlns:a16="http://schemas.microsoft.com/office/drawing/2014/main" val="2355361827"/>
                    </a:ext>
                  </a:extLst>
                </a:gridCol>
              </a:tblGrid>
              <a:tr h="1035050">
                <a:tc>
                  <a:txBody>
                    <a:bodyPr/>
                    <a:lstStyle/>
                    <a:p>
                      <a:pPr algn="just"/>
                      <a:r>
                        <a:rPr lang="en-GB" sz="1400">
                          <a:effectLst/>
                          <a:latin typeface="Calibri Light" panose="020F0302020204030204" pitchFamily="34" charset="0"/>
                          <a:ea typeface="Calibri" panose="020F0502020204030204" pitchFamily="34" charset="0"/>
                          <a:cs typeface="Times New Roman" panose="02020603050405020304" pitchFamily="18" charset="0"/>
                        </a:rPr>
                        <a:t>13:00 - 13:15</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dirty="0">
                          <a:effectLst/>
                          <a:latin typeface="Calibri Light" panose="020F0302020204030204" pitchFamily="34" charset="0"/>
                          <a:ea typeface="Calibri" panose="020F0502020204030204" pitchFamily="34" charset="0"/>
                          <a:cs typeface="Times New Roman" panose="02020603050405020304" pitchFamily="18" charset="0"/>
                        </a:rPr>
                        <a:t>Welcome by the Co-Chairs</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MEP Tilly Metz</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MEP Romana Jerković</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MEP Stine Bosse</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ctr"/>
                      <a:r>
                        <a:rPr lang="en-GB" sz="140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4165043746"/>
                  </a:ext>
                </a:extLst>
              </a:tr>
              <a:tr h="1035050">
                <a:tc>
                  <a:txBody>
                    <a:bodyPr/>
                    <a:lstStyle/>
                    <a:p>
                      <a:pPr algn="just"/>
                      <a:r>
                        <a:rPr lang="en-GB" sz="1400">
                          <a:effectLst/>
                          <a:latin typeface="Calibri Light" panose="020F0302020204030204" pitchFamily="34" charset="0"/>
                          <a:ea typeface="Calibri" panose="020F0502020204030204" pitchFamily="34" charset="0"/>
                          <a:cs typeface="Times New Roman" panose="02020603050405020304" pitchFamily="18" charset="0"/>
                        </a:rPr>
                        <a:t>13:15 - 13:25</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dirty="0">
                          <a:effectLst/>
                          <a:latin typeface="Calibri Light" panose="020F0302020204030204" pitchFamily="34" charset="0"/>
                          <a:ea typeface="Calibri" panose="020F0502020204030204" pitchFamily="34" charset="0"/>
                          <a:cs typeface="Times New Roman" panose="02020603050405020304" pitchFamily="18" charset="0"/>
                        </a:rPr>
                        <a:t>Presentation of the MEPs for Women’s Health secretariat</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l"/>
                      <a:r>
                        <a:rPr lang="en-GB" sz="1400" dirty="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European Institute of Women’s Health</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ctr"/>
                      <a:r>
                        <a:rPr lang="en-GB" sz="140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619685198"/>
                  </a:ext>
                </a:extLst>
              </a:tr>
              <a:tr h="776288">
                <a:tc>
                  <a:txBody>
                    <a:bodyPr/>
                    <a:lstStyle/>
                    <a:p>
                      <a:pPr algn="just"/>
                      <a:r>
                        <a:rPr lang="en-GB" sz="1400">
                          <a:effectLst/>
                          <a:latin typeface="Calibri Light" panose="020F0302020204030204" pitchFamily="34" charset="0"/>
                          <a:ea typeface="Calibri" panose="020F0502020204030204" pitchFamily="34" charset="0"/>
                          <a:cs typeface="Times New Roman" panose="02020603050405020304" pitchFamily="18" charset="0"/>
                        </a:rPr>
                        <a:t>13:25 - 13:30</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dirty="0">
                          <a:effectLst/>
                          <a:latin typeface="Calibri Light" panose="020F0302020204030204" pitchFamily="34" charset="0"/>
                          <a:ea typeface="Calibri" panose="020F0502020204030204" pitchFamily="34" charset="0"/>
                          <a:cs typeface="Times New Roman" panose="02020603050405020304" pitchFamily="18" charset="0"/>
                        </a:rPr>
                        <a:t>Discussion and adoption of terms of reference</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l"/>
                      <a:r>
                        <a:rPr lang="en-GB" sz="1400" dirty="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MEP Tilly Metz</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4051783077"/>
                  </a:ext>
                </a:extLst>
              </a:tr>
              <a:tr h="776288">
                <a:tc>
                  <a:txBody>
                    <a:bodyPr/>
                    <a:lstStyle/>
                    <a:p>
                      <a:pPr algn="just"/>
                      <a:r>
                        <a:rPr lang="en-GB" sz="1400">
                          <a:effectLst/>
                          <a:latin typeface="Calibri Light" panose="020F0302020204030204" pitchFamily="34" charset="0"/>
                          <a:ea typeface="Calibri" panose="020F0502020204030204" pitchFamily="34" charset="0"/>
                          <a:cs typeface="Times New Roman" panose="02020603050405020304" pitchFamily="18" charset="0"/>
                        </a:rPr>
                        <a:t>13:30 - 13:50</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a:effectLst/>
                          <a:latin typeface="Calibri Light" panose="020F0302020204030204" pitchFamily="34" charset="0"/>
                          <a:ea typeface="Calibri" panose="020F0502020204030204" pitchFamily="34" charset="0"/>
                          <a:cs typeface="Times New Roman" panose="02020603050405020304" pitchFamily="18" charset="0"/>
                        </a:rPr>
                        <a:t>Discussion and adoption of the work plan</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l"/>
                      <a:r>
                        <a:rPr lang="en-GB" sz="140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MEP Tilly Metz</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2718342447"/>
                  </a:ext>
                </a:extLst>
              </a:tr>
              <a:tr h="506413">
                <a:tc>
                  <a:txBody>
                    <a:bodyPr/>
                    <a:lstStyle/>
                    <a:p>
                      <a:pPr algn="just"/>
                      <a:r>
                        <a:rPr lang="en-GB" sz="1400">
                          <a:effectLst/>
                          <a:latin typeface="Calibri Light" panose="020F0302020204030204" pitchFamily="34" charset="0"/>
                          <a:ea typeface="Calibri" panose="020F0502020204030204" pitchFamily="34" charset="0"/>
                          <a:cs typeface="Times New Roman" panose="02020603050405020304" pitchFamily="18" charset="0"/>
                        </a:rPr>
                        <a:t>13:50 - 13:55</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a:effectLst/>
                          <a:latin typeface="Calibri Light" panose="020F0302020204030204" pitchFamily="34" charset="0"/>
                          <a:ea typeface="Calibri" panose="020F0502020204030204" pitchFamily="34" charset="0"/>
                          <a:cs typeface="Times New Roman" panose="02020603050405020304" pitchFamily="18" charset="0"/>
                        </a:rPr>
                        <a:t>Any other business</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l"/>
                      <a:r>
                        <a:rPr lang="en-GB" sz="1400">
                          <a:effectLst/>
                          <a:latin typeface="Calibri Light" panose="020F0302020204030204" pitchFamily="34" charset="0"/>
                          <a:ea typeface="Calibri" panose="020F0502020204030204" pitchFamily="34" charset="0"/>
                          <a:cs typeface="Times New Roman" panose="02020603050405020304" pitchFamily="18" charset="0"/>
                        </a:rPr>
                        <a:t> </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a:effectLst/>
                          <a:latin typeface="Calibri Light" panose="020F0302020204030204" pitchFamily="34" charset="0"/>
                          <a:ea typeface="Calibri" panose="020F0502020204030204" pitchFamily="34" charset="0"/>
                          <a:cs typeface="Times New Roman" panose="02020603050405020304" pitchFamily="18" charset="0"/>
                        </a:rPr>
                        <a:t>Members</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1277778714"/>
                  </a:ext>
                </a:extLst>
              </a:tr>
              <a:tr h="517526">
                <a:tc>
                  <a:txBody>
                    <a:bodyPr/>
                    <a:lstStyle/>
                    <a:p>
                      <a:pPr algn="just"/>
                      <a:r>
                        <a:rPr lang="en-GB" sz="1400" dirty="0">
                          <a:effectLst/>
                          <a:latin typeface="Calibri Light" panose="020F0302020204030204" pitchFamily="34" charset="0"/>
                          <a:ea typeface="Calibri" panose="020F0502020204030204" pitchFamily="34" charset="0"/>
                          <a:cs typeface="Times New Roman" panose="02020603050405020304" pitchFamily="18" charset="0"/>
                        </a:rPr>
                        <a:t>13:55 - 14:00</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marL="342900" lvl="0" indent="-342900" algn="l">
                        <a:buFont typeface="Symbol" panose="05050102010706020507" pitchFamily="18" charset="2"/>
                        <a:buChar char=""/>
                      </a:pPr>
                      <a:r>
                        <a:rPr lang="en-GB" sz="1400">
                          <a:effectLst/>
                          <a:latin typeface="Calibri Light" panose="020F0302020204030204" pitchFamily="34" charset="0"/>
                          <a:ea typeface="Calibri" panose="020F0502020204030204" pitchFamily="34" charset="0"/>
                          <a:cs typeface="Times New Roman" panose="02020603050405020304" pitchFamily="18" charset="0"/>
                        </a:rPr>
                        <a:t>Next meeting and closing</a:t>
                      </a:r>
                      <a:endParaRPr lang="en-GB"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ctr"/>
                      <a:r>
                        <a:rPr lang="en-GB" sz="1400" dirty="0">
                          <a:effectLst/>
                          <a:latin typeface="Calibri Light" panose="020F0302020204030204" pitchFamily="34" charset="0"/>
                          <a:ea typeface="Calibri" panose="020F0502020204030204" pitchFamily="34" charset="0"/>
                          <a:cs typeface="Times New Roman" panose="02020603050405020304" pitchFamily="18" charset="0"/>
                        </a:rPr>
                        <a:t>MEP Tilly Metz</a:t>
                      </a:r>
                      <a:endParaRPr lang="en-GB"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43860013"/>
                  </a:ext>
                </a:extLst>
              </a:tr>
            </a:tbl>
          </a:graphicData>
        </a:graphic>
      </p:graphicFrame>
      <p:pic>
        <p:nvPicPr>
          <p:cNvPr id="7" name="Image 6">
            <a:extLst>
              <a:ext uri="{FF2B5EF4-FFF2-40B4-BE49-F238E27FC236}">
                <a16:creationId xmlns:a16="http://schemas.microsoft.com/office/drawing/2014/main" id="{51DE3B56-078F-C3FF-83D2-DA2684BA5B5C}"/>
              </a:ext>
            </a:extLst>
          </p:cNvPr>
          <p:cNvPicPr>
            <a:picLocks noChangeAspect="1"/>
          </p:cNvPicPr>
          <p:nvPr/>
        </p:nvPicPr>
        <p:blipFill>
          <a:blip r:embed="rId2"/>
          <a:stretch>
            <a:fillRect/>
          </a:stretch>
        </p:blipFill>
        <p:spPr>
          <a:xfrm>
            <a:off x="0" y="0"/>
            <a:ext cx="2603218" cy="883997"/>
          </a:xfrm>
          <a:prstGeom prst="rect">
            <a:avLst/>
          </a:prstGeom>
        </p:spPr>
      </p:pic>
      <p:sp>
        <p:nvSpPr>
          <p:cNvPr id="2" name="ZoneTexte 1">
            <a:extLst>
              <a:ext uri="{FF2B5EF4-FFF2-40B4-BE49-F238E27FC236}">
                <a16:creationId xmlns:a16="http://schemas.microsoft.com/office/drawing/2014/main" id="{468953B6-7687-C06D-6F5C-E32163E2C3AB}"/>
              </a:ext>
            </a:extLst>
          </p:cNvPr>
          <p:cNvSpPr txBox="1"/>
          <p:nvPr/>
        </p:nvSpPr>
        <p:spPr>
          <a:xfrm>
            <a:off x="4714875" y="700889"/>
            <a:ext cx="5486400" cy="707886"/>
          </a:xfrm>
          <a:prstGeom prst="rect">
            <a:avLst/>
          </a:prstGeom>
          <a:noFill/>
        </p:spPr>
        <p:txBody>
          <a:bodyPr wrap="square" rtlCol="0">
            <a:spAutoFit/>
          </a:bodyPr>
          <a:lstStyle/>
          <a:p>
            <a:r>
              <a:rPr lang="en-GB" sz="2000" b="1" dirty="0"/>
              <a:t>Constitutive meeting</a:t>
            </a:r>
          </a:p>
          <a:p>
            <a:r>
              <a:rPr lang="en-GB" sz="2000" b="1" dirty="0"/>
              <a:t>29 January 2025</a:t>
            </a:r>
          </a:p>
        </p:txBody>
      </p:sp>
    </p:spTree>
    <p:extLst>
      <p:ext uri="{BB962C8B-B14F-4D97-AF65-F5344CB8AC3E}">
        <p14:creationId xmlns:p14="http://schemas.microsoft.com/office/powerpoint/2010/main" val="315195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412A5-58B0-371B-02BA-F70A7EAEA451}"/>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7D1993D4-91DB-EAC3-41BE-C9B75809E5D4}"/>
              </a:ext>
            </a:extLst>
          </p:cNvPr>
          <p:cNvSpPr txBox="1"/>
          <p:nvPr/>
        </p:nvSpPr>
        <p:spPr>
          <a:xfrm>
            <a:off x="7267574" y="114556"/>
            <a:ext cx="6600825" cy="769441"/>
          </a:xfrm>
          <a:prstGeom prst="rect">
            <a:avLst/>
          </a:prstGeom>
          <a:noFill/>
        </p:spPr>
        <p:txBody>
          <a:bodyPr wrap="square" rtlCol="0">
            <a:spAutoFit/>
          </a:bodyPr>
          <a:lstStyle/>
          <a:p>
            <a:pPr lvl="1"/>
            <a:r>
              <a:rPr lang="en-GB" sz="4400" b="1" dirty="0"/>
              <a:t>Work plan 2025</a:t>
            </a:r>
          </a:p>
        </p:txBody>
      </p:sp>
      <p:sp>
        <p:nvSpPr>
          <p:cNvPr id="4" name="ZoneTexte 3">
            <a:extLst>
              <a:ext uri="{FF2B5EF4-FFF2-40B4-BE49-F238E27FC236}">
                <a16:creationId xmlns:a16="http://schemas.microsoft.com/office/drawing/2014/main" id="{DADE40E6-49A2-EACA-EA99-0CC77F3F8795}"/>
              </a:ext>
            </a:extLst>
          </p:cNvPr>
          <p:cNvSpPr txBox="1"/>
          <p:nvPr/>
        </p:nvSpPr>
        <p:spPr>
          <a:xfrm>
            <a:off x="1031081" y="1685925"/>
            <a:ext cx="10129838" cy="5498300"/>
          </a:xfrm>
          <a:prstGeom prst="rect">
            <a:avLst/>
          </a:prstGeom>
          <a:noFill/>
        </p:spPr>
        <p:txBody>
          <a:bodyPr wrap="square" rtlCol="0">
            <a:spAutoFit/>
          </a:bodyPr>
          <a:lstStyle/>
          <a:p>
            <a:pPr>
              <a:lnSpc>
                <a:spcPct val="107000"/>
              </a:lnSpc>
              <a:spcBef>
                <a:spcPts val="2400"/>
              </a:spcBef>
              <a:spcAft>
                <a:spcPts val="600"/>
              </a:spcAft>
            </a:pPr>
            <a:r>
              <a:rPr lang="en-GB" sz="2400" b="1" kern="0" dirty="0">
                <a:effectLst/>
                <a:latin typeface="Calibri" panose="020F0502020204030204" pitchFamily="34" charset="0"/>
              </a:rPr>
              <a:t>MEPs for Women’s Health Secretariat</a:t>
            </a:r>
            <a:r>
              <a:rPr lang="en-GB" sz="1800" b="1" dirty="0">
                <a:effectLst/>
                <a:latin typeface="Calibri" panose="020F0502020204030204" pitchFamily="34" charset="0"/>
                <a:ea typeface="Palatino Linotype" panose="02040502050505030304" pitchFamily="18"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800" b="1" dirty="0">
                <a:solidFill>
                  <a:srgbClr val="002060"/>
                </a:solidFill>
                <a:effectLst/>
                <a:latin typeface="Calibri" panose="020F0502020204030204" pitchFamily="34" charset="0"/>
                <a:ea typeface="Palatino Linotype" panose="02040502050505030304" pitchFamily="18" charset="0"/>
                <a:cs typeface="Calibri" panose="020F0502020204030204" pitchFamily="34" charset="0"/>
              </a:rPr>
              <a:t>MEPs for Women’s Health </a:t>
            </a:r>
            <a:r>
              <a:rPr lang="en-GB" sz="1800" dirty="0">
                <a:effectLst/>
                <a:latin typeface="Calibri" panose="020F0502020204030204" pitchFamily="34" charset="0"/>
                <a:ea typeface="Palatino Linotype" panose="02040502050505030304" pitchFamily="18" charset="0"/>
                <a:cs typeface="Calibri" panose="020F0502020204030204" pitchFamily="34" charset="0"/>
              </a:rPr>
              <a:t>will receive secretarial support from the </a:t>
            </a:r>
            <a:r>
              <a:rPr lang="en-GB" sz="1800" b="1" dirty="0">
                <a:solidFill>
                  <a:srgbClr val="0070C0"/>
                </a:solidFill>
                <a:effectLst/>
                <a:latin typeface="Calibri" panose="020F0502020204030204" pitchFamily="34" charset="0"/>
                <a:ea typeface="Palatino Linotype" panose="02040502050505030304" pitchFamily="18" charset="0"/>
                <a:cs typeface="Calibri" panose="020F0502020204030204" pitchFamily="34" charset="0"/>
              </a:rPr>
              <a:t>European Institute of Women’s Health</a:t>
            </a:r>
            <a:r>
              <a:rPr lang="en-GB" sz="1800" dirty="0">
                <a:effectLst/>
                <a:latin typeface="Calibri" panose="020F0502020204030204" pitchFamily="34" charset="0"/>
                <a:ea typeface="Palatino Linotype" panose="02040502050505030304" pitchFamily="18" charset="0"/>
                <a:cs typeface="Calibri" panose="020F0502020204030204" pitchFamily="34" charset="0"/>
              </a:rPr>
              <a:t>, (EIWH), a non-profit, organisation that promotes gender equity in health for all women across the life course in public health, biomedical and social policy in the Europe region and internationally.</a:t>
            </a:r>
            <a:endParaRPr lang="en-GB"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en-GB" sz="1800" dirty="0">
                <a:effectLst/>
                <a:latin typeface="Calibri" panose="020F0502020204030204" pitchFamily="34" charset="0"/>
                <a:ea typeface="Palatino Linotype" panose="02040502050505030304" pitchFamily="18" charset="0"/>
                <a:cs typeface="Calibri" panose="020F0502020204030204" pitchFamily="34" charset="0"/>
              </a:rPr>
              <a:t>The EIWH secretariat will provide the following support: </a:t>
            </a:r>
            <a:endParaRPr lang="en-GB" sz="1800" dirty="0">
              <a:effectLst/>
              <a:latin typeface="Calibri" panose="020F0502020204030204" pitchFamily="34" charset="0"/>
              <a:ea typeface="Calibri" panose="020F0502020204030204" pitchFamily="34" charset="0"/>
            </a:endParaRPr>
          </a:p>
          <a:p>
            <a:pPr marL="342900" lvl="0" indent="-342900" algn="just">
              <a:lnSpc>
                <a:spcPct val="107000"/>
              </a:lnSpc>
              <a:buFont typeface="Symbol" panose="05050102010706020507" pitchFamily="18" charset="2"/>
              <a:buChar char=""/>
            </a:pPr>
            <a:r>
              <a:rPr lang="en-GB" sz="1800" dirty="0">
                <a:effectLst/>
                <a:latin typeface="Calibri" panose="020F0502020204030204" pitchFamily="34" charset="0"/>
                <a:ea typeface="Palatino Linotype" panose="02040502050505030304" pitchFamily="18" charset="0"/>
                <a:cs typeface="Calibri" panose="020F0502020204030204" pitchFamily="34" charset="0"/>
              </a:rPr>
              <a:t>Providing independent advice to </a:t>
            </a:r>
            <a:r>
              <a:rPr lang="en-GB" sz="1800" b="1" dirty="0">
                <a:solidFill>
                  <a:srgbClr val="002060"/>
                </a:solidFill>
                <a:effectLst/>
                <a:latin typeface="Calibri" panose="020F0502020204030204" pitchFamily="34" charset="0"/>
                <a:ea typeface="Palatino Linotype" panose="02040502050505030304" pitchFamily="18" charset="0"/>
                <a:cs typeface="Calibri" panose="020F0502020204030204" pitchFamily="34" charset="0"/>
              </a:rPr>
              <a:t>MEPs for Women’s Health </a:t>
            </a:r>
            <a:r>
              <a:rPr lang="en-GB" sz="1800" dirty="0">
                <a:effectLst/>
                <a:latin typeface="Calibri" panose="020F0502020204030204" pitchFamily="34" charset="0"/>
                <a:ea typeface="Palatino Linotype" panose="02040502050505030304" pitchFamily="18" charset="0"/>
                <a:cs typeface="Calibri" panose="020F0502020204030204" pitchFamily="34" charset="0"/>
              </a:rPr>
              <a:t>on matters related to women’s health policy, using EIWH expertise and that of its member network and </a:t>
            </a:r>
            <a:r>
              <a:rPr lang="en-GB" sz="1800" u="sng" dirty="0">
                <a:solidFill>
                  <a:srgbClr val="0000FF"/>
                </a:solidFill>
                <a:effectLst/>
                <a:latin typeface="Calibri" panose="020F0502020204030204" pitchFamily="34" charset="0"/>
                <a:ea typeface="Palatino Linotype" panose="02040502050505030304" pitchFamily="18" charset="0"/>
                <a:cs typeface="Calibri" panose="020F0502020204030204" pitchFamily="34" charset="0"/>
                <a:hlinkClick r:id="rId2"/>
              </a:rPr>
              <a:t>manifesto</a:t>
            </a:r>
            <a:r>
              <a:rPr lang="en-GB" sz="1800" dirty="0">
                <a:effectLst/>
                <a:latin typeface="Calibri" panose="020F0502020204030204" pitchFamily="34" charset="0"/>
                <a:ea typeface="Palatino Linotype" panose="02040502050505030304" pitchFamily="18" charset="0"/>
                <a:cs typeface="Calibri" panose="020F0502020204030204" pitchFamily="34" charset="0"/>
              </a:rPr>
              <a:t> supporters.</a:t>
            </a:r>
            <a:endParaRPr lang="en-GB" sz="18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07000"/>
              </a:lnSpc>
              <a:buFont typeface="Symbol" panose="05050102010706020507" pitchFamily="18" charset="2"/>
              <a:buChar char=""/>
            </a:pPr>
            <a:r>
              <a:rPr lang="en-GB" sz="1800" dirty="0">
                <a:effectLst/>
                <a:latin typeface="Calibri" panose="020F0502020204030204" pitchFamily="34" charset="0"/>
                <a:ea typeface="Palatino Linotype" panose="02040502050505030304" pitchFamily="18" charset="0"/>
                <a:cs typeface="Calibri" panose="020F0502020204030204" pitchFamily="34" charset="0"/>
              </a:rPr>
              <a:t>Organising meetings (internal and official stakeholder events.</a:t>
            </a:r>
            <a:endParaRPr lang="en-GB" sz="18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07000"/>
              </a:lnSpc>
              <a:buFont typeface="Symbol" panose="05050102010706020507" pitchFamily="18" charset="2"/>
              <a:buChar char=""/>
            </a:pPr>
            <a:r>
              <a:rPr lang="en-GB" sz="1800" dirty="0">
                <a:effectLst/>
                <a:latin typeface="Calibri" panose="020F0502020204030204" pitchFamily="34" charset="0"/>
                <a:ea typeface="Palatino Linotype" panose="02040502050505030304" pitchFamily="18" charset="0"/>
                <a:cs typeface="Calibri" panose="020F0502020204030204" pitchFamily="34" charset="0"/>
              </a:rPr>
              <a:t>Identifying and suggesting experts (for meetings, consultations etc).</a:t>
            </a:r>
            <a:endParaRPr lang="en-GB" sz="18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07000"/>
              </a:lnSpc>
              <a:buFont typeface="Symbol" panose="05050102010706020507" pitchFamily="18" charset="2"/>
              <a:buChar char=""/>
            </a:pPr>
            <a:r>
              <a:rPr lang="en-GB" sz="1800" dirty="0">
                <a:effectLst/>
                <a:latin typeface="Calibri" panose="020F0502020204030204" pitchFamily="34" charset="0"/>
                <a:ea typeface="Palatino Linotype" panose="02040502050505030304" pitchFamily="18" charset="0"/>
                <a:cs typeface="Calibri" panose="020F0502020204030204" pitchFamily="34" charset="0"/>
              </a:rPr>
              <a:t>Updating and populating the MEPs for Women's Health webpages and social media channels.</a:t>
            </a:r>
            <a:endParaRPr lang="en-GB" sz="1800" dirty="0">
              <a:effectLst/>
              <a:latin typeface="Calibri" panose="020F0502020204030204" pitchFamily="34" charset="0"/>
              <a:ea typeface="Calibri" panose="020F0502020204030204" pitchFamily="34" charset="0"/>
              <a:cs typeface="Symbol" panose="05050102010706020507" pitchFamily="18" charset="2"/>
            </a:endParaRPr>
          </a:p>
          <a:p>
            <a:pPr marL="342900" lvl="0" indent="-342900" algn="just">
              <a:lnSpc>
                <a:spcPct val="107000"/>
              </a:lnSpc>
              <a:buFont typeface="Symbol" panose="05050102010706020507" pitchFamily="18" charset="2"/>
              <a:buChar char=""/>
            </a:pPr>
            <a:r>
              <a:rPr lang="en-GB" sz="1800" dirty="0">
                <a:effectLst/>
                <a:latin typeface="Calibri" panose="020F0502020204030204" pitchFamily="34" charset="0"/>
                <a:ea typeface="Palatino Linotype" panose="02040502050505030304" pitchFamily="18" charset="0"/>
                <a:cs typeface="Calibri" panose="020F0502020204030204" pitchFamily="34" charset="0"/>
              </a:rPr>
              <a:t>Regularly informing MEPs for Women's Health MEPs about planned activities of the interest group</a:t>
            </a:r>
          </a:p>
          <a:p>
            <a:pPr marL="342900" lvl="0" indent="-342900" algn="just">
              <a:lnSpc>
                <a:spcPct val="107000"/>
              </a:lnSpc>
              <a:buFont typeface="Symbol" panose="05050102010706020507" pitchFamily="18" charset="2"/>
              <a:buChar char=""/>
            </a:pPr>
            <a:endParaRPr lang="en-GB" b="1" dirty="0">
              <a:latin typeface="Calibri" panose="020F0502020204030204" pitchFamily="34" charset="0"/>
              <a:ea typeface="Palatino Linotype" panose="02040502050505030304" pitchFamily="18" charset="0"/>
              <a:cs typeface="Calibri" panose="020F0502020204030204" pitchFamily="34" charset="0"/>
            </a:endParaRPr>
          </a:p>
          <a:p>
            <a:pPr lvl="0">
              <a:lnSpc>
                <a:spcPct val="107000"/>
              </a:lnSpc>
            </a:pPr>
            <a:r>
              <a:rPr lang="en-GB" sz="1800" b="1" dirty="0">
                <a:effectLst/>
                <a:latin typeface="Calibri" panose="020F0502020204030204" pitchFamily="34" charset="0"/>
                <a:ea typeface="Palatino Linotype" panose="02040502050505030304" pitchFamily="18" charset="0"/>
                <a:cs typeface="Calibri" panose="020F0502020204030204" pitchFamily="34" charset="0"/>
              </a:rPr>
              <a:t>Contact Secretariat     </a:t>
            </a:r>
            <a:r>
              <a:rPr lang="en-GB" sz="1800" dirty="0">
                <a:effectLst/>
                <a:latin typeface="Calibri" panose="020F0502020204030204" pitchFamily="34" charset="0"/>
                <a:ea typeface="Palatino Linotype" panose="02040502050505030304" pitchFamily="18" charset="0"/>
                <a:cs typeface="Calibri" panose="020F0502020204030204" pitchFamily="34" charset="0"/>
              </a:rPr>
              <a:t>Peggy Maguire 	 </a:t>
            </a:r>
            <a:r>
              <a:rPr lang="en-GB" sz="1800" dirty="0">
                <a:effectLst/>
                <a:latin typeface="Calibri" panose="020F0502020204030204" pitchFamily="34" charset="0"/>
                <a:ea typeface="Palatino Linotype" panose="02040502050505030304" pitchFamily="18" charset="0"/>
                <a:cs typeface="Calibri" panose="020F0502020204030204" pitchFamily="34" charset="0"/>
                <a:hlinkClick r:id="rId3"/>
              </a:rPr>
              <a:t>peg@eurohealth.ie</a:t>
            </a:r>
            <a:r>
              <a:rPr lang="en-GB" sz="1800" dirty="0">
                <a:effectLst/>
                <a:latin typeface="Calibri" panose="020F0502020204030204" pitchFamily="34" charset="0"/>
                <a:ea typeface="Palatino Linotype" panose="02040502050505030304" pitchFamily="18" charset="0"/>
                <a:cs typeface="Calibri" panose="020F0502020204030204" pitchFamily="34" charset="0"/>
              </a:rPr>
              <a:t> </a:t>
            </a:r>
            <a:br>
              <a:rPr lang="en-GB" sz="1800" dirty="0">
                <a:effectLst/>
                <a:latin typeface="Calibri" panose="020F0502020204030204" pitchFamily="34" charset="0"/>
                <a:ea typeface="Palatino Linotype" panose="02040502050505030304" pitchFamily="18" charset="0"/>
                <a:cs typeface="Calibri" panose="020F0502020204030204" pitchFamily="34" charset="0"/>
              </a:rPr>
            </a:br>
            <a:r>
              <a:rPr lang="en-GB" sz="1800" dirty="0">
                <a:effectLst/>
                <a:latin typeface="Calibri" panose="020F0502020204030204" pitchFamily="34" charset="0"/>
                <a:ea typeface="Palatino Linotype" panose="02040502050505030304" pitchFamily="18" charset="0"/>
                <a:cs typeface="Calibri" panose="020F0502020204030204" pitchFamily="34" charset="0"/>
              </a:rPr>
              <a:t>                                        </a:t>
            </a:r>
            <a:r>
              <a:rPr lang="en-IE" sz="1800" dirty="0">
                <a:effectLst/>
                <a:latin typeface="Calibri" panose="020F0502020204030204" pitchFamily="34" charset="0"/>
                <a:ea typeface="Palatino Linotype" panose="02040502050505030304" pitchFamily="18" charset="0"/>
                <a:cs typeface="Calibri" panose="020F0502020204030204" pitchFamily="34" charset="0"/>
              </a:rPr>
              <a:t>Heidi Siller </a:t>
            </a:r>
            <a:r>
              <a:rPr lang="en-IE" dirty="0">
                <a:latin typeface="Calibri" panose="020F0502020204030204" pitchFamily="34" charset="0"/>
                <a:ea typeface="Palatino Linotype" panose="02040502050505030304" pitchFamily="18" charset="0"/>
                <a:cs typeface="Calibri" panose="020F0502020204030204" pitchFamily="34" charset="0"/>
              </a:rPr>
              <a:t>           </a:t>
            </a:r>
            <a:r>
              <a:rPr lang="en-IE" sz="1800" dirty="0">
                <a:effectLst/>
                <a:latin typeface="Calibri" panose="020F0502020204030204" pitchFamily="34" charset="0"/>
                <a:ea typeface="Palatino Linotype" panose="02040502050505030304" pitchFamily="18" charset="0"/>
                <a:cs typeface="Calibri" panose="020F0502020204030204" pitchFamily="34" charset="0"/>
                <a:hlinkClick r:id="rId4"/>
              </a:rPr>
              <a:t>hsiller@eurohealth.ie</a:t>
            </a:r>
            <a:br>
              <a:rPr lang="en-IE" sz="1800" dirty="0">
                <a:effectLst/>
                <a:latin typeface="Calibri" panose="020F0502020204030204" pitchFamily="34" charset="0"/>
                <a:ea typeface="Palatino Linotype" panose="02040502050505030304" pitchFamily="18" charset="0"/>
                <a:cs typeface="Calibri" panose="020F0502020204030204" pitchFamily="34" charset="0"/>
              </a:rPr>
            </a:br>
            <a:r>
              <a:rPr lang="en-IE" sz="1800" dirty="0">
                <a:effectLst/>
                <a:latin typeface="Calibri" panose="020F0502020204030204" pitchFamily="34" charset="0"/>
                <a:ea typeface="Palatino Linotype" panose="02040502050505030304" pitchFamily="18" charset="0"/>
                <a:cs typeface="Calibri" panose="020F0502020204030204" pitchFamily="34" charset="0"/>
              </a:rPr>
              <a:t>                                        Rebecca Moore 	rebecca.maria.moore@gmail.com</a:t>
            </a:r>
            <a:endParaRPr lang="en-GB" sz="1800" dirty="0">
              <a:effectLst/>
              <a:latin typeface="Calibri" panose="020F0502020204030204" pitchFamily="34" charset="0"/>
              <a:ea typeface="Calibri" panose="020F0502020204030204" pitchFamily="34" charset="0"/>
            </a:endParaRPr>
          </a:p>
          <a:p>
            <a:pPr>
              <a:lnSpc>
                <a:spcPct val="107000"/>
              </a:lnSpc>
              <a:spcAft>
                <a:spcPts val="800"/>
              </a:spcAft>
            </a:pPr>
            <a:br>
              <a:rPr lang="en-IE" sz="1800" dirty="0">
                <a:effectLst/>
                <a:latin typeface="Calibri" panose="020F0502020204030204" pitchFamily="34" charset="0"/>
                <a:ea typeface="Calibri" panose="020F0502020204030204" pitchFamily="34" charset="0"/>
              </a:rPr>
            </a:br>
            <a:r>
              <a:rPr lang="en-IE" sz="1800" dirty="0">
                <a:effectLst/>
                <a:latin typeface="Calibri" panose="020F0502020204030204" pitchFamily="34" charset="0"/>
                <a:ea typeface="Palatino Linotype" panose="02040502050505030304" pitchFamily="18"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DBB81F99-97F0-1BB9-D0ED-B2E4B78A8C6F}"/>
              </a:ext>
            </a:extLst>
          </p:cNvPr>
          <p:cNvPicPr>
            <a:picLocks noChangeAspect="1"/>
          </p:cNvPicPr>
          <p:nvPr/>
        </p:nvPicPr>
        <p:blipFill>
          <a:blip r:embed="rId5"/>
          <a:stretch>
            <a:fillRect/>
          </a:stretch>
        </p:blipFill>
        <p:spPr>
          <a:xfrm>
            <a:off x="0" y="0"/>
            <a:ext cx="2603218" cy="883997"/>
          </a:xfrm>
          <a:prstGeom prst="rect">
            <a:avLst/>
          </a:prstGeom>
        </p:spPr>
      </p:pic>
    </p:spTree>
    <p:extLst>
      <p:ext uri="{BB962C8B-B14F-4D97-AF65-F5344CB8AC3E}">
        <p14:creationId xmlns:p14="http://schemas.microsoft.com/office/powerpoint/2010/main" val="92229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CEC11-9713-1158-0BC2-24032C7E7D4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9EA19284-FD81-36FC-B2A2-82D0B1F5D651}"/>
              </a:ext>
            </a:extLst>
          </p:cNvPr>
          <p:cNvSpPr txBox="1"/>
          <p:nvPr/>
        </p:nvSpPr>
        <p:spPr>
          <a:xfrm>
            <a:off x="7296150" y="114556"/>
            <a:ext cx="6600825" cy="769441"/>
          </a:xfrm>
          <a:prstGeom prst="rect">
            <a:avLst/>
          </a:prstGeom>
          <a:noFill/>
        </p:spPr>
        <p:txBody>
          <a:bodyPr wrap="square" rtlCol="0">
            <a:spAutoFit/>
          </a:bodyPr>
          <a:lstStyle/>
          <a:p>
            <a:pPr lvl="1"/>
            <a:r>
              <a:rPr lang="en-GB" sz="4400" b="1" dirty="0"/>
              <a:t>Work plan 2025</a:t>
            </a:r>
          </a:p>
        </p:txBody>
      </p:sp>
      <p:sp>
        <p:nvSpPr>
          <p:cNvPr id="10" name="Rectangle 2">
            <a:extLst>
              <a:ext uri="{FF2B5EF4-FFF2-40B4-BE49-F238E27FC236}">
                <a16:creationId xmlns:a16="http://schemas.microsoft.com/office/drawing/2014/main" id="{8790A621-4E9F-F5F5-760B-CEC2C97A71CE}"/>
              </a:ext>
            </a:extLst>
          </p:cNvPr>
          <p:cNvSpPr>
            <a:spLocks noChangeArrowheads="1"/>
          </p:cNvSpPr>
          <p:nvPr/>
        </p:nvSpPr>
        <p:spPr bwMode="auto">
          <a:xfrm>
            <a:off x="1179513" y="782950"/>
            <a:ext cx="3475631" cy="14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04704"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t>
            </a:r>
            <a:r>
              <a:rPr kumimoji="0" lang="en-GB" altLang="en-US" sz="2400" b="1" i="0" u="none" strike="noStrike" cap="none" normalizeH="0" baseline="0" dirty="0" bmk="">
                <a:ln>
                  <a:noFill/>
                </a:ln>
                <a:solidFill>
                  <a:schemeClr val="tx1"/>
                </a:solidFill>
                <a:effectLst/>
                <a:latin typeface="Calibri" panose="020F0502020204030204" pitchFamily="34" charset="0"/>
                <a:cs typeface="Calibri" panose="020F0502020204030204" pitchFamily="34" charset="0"/>
              </a:rPr>
              <a:t>lanned Activities in 2025</a:t>
            </a:r>
            <a:endPar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ea typeface="Calibri" panose="020F0502020204030204" pitchFamily="34" charset="0"/>
              </a:rPr>
              <a:t>Timetable overview</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2" name="Image 11">
            <a:extLst>
              <a:ext uri="{FF2B5EF4-FFF2-40B4-BE49-F238E27FC236}">
                <a16:creationId xmlns:a16="http://schemas.microsoft.com/office/drawing/2014/main" id="{7C617815-9434-A9DE-6255-6C0A58D33470}"/>
              </a:ext>
            </a:extLst>
          </p:cNvPr>
          <p:cNvPicPr>
            <a:picLocks noChangeAspect="1"/>
          </p:cNvPicPr>
          <p:nvPr/>
        </p:nvPicPr>
        <p:blipFill>
          <a:blip r:embed="rId2"/>
          <a:stretch>
            <a:fillRect/>
          </a:stretch>
        </p:blipFill>
        <p:spPr>
          <a:xfrm>
            <a:off x="0" y="0"/>
            <a:ext cx="2603218" cy="883997"/>
          </a:xfrm>
          <a:prstGeom prst="rect">
            <a:avLst/>
          </a:prstGeom>
        </p:spPr>
      </p:pic>
      <p:graphicFrame>
        <p:nvGraphicFramePr>
          <p:cNvPr id="13" name="Tableau 12">
            <a:extLst>
              <a:ext uri="{FF2B5EF4-FFF2-40B4-BE49-F238E27FC236}">
                <a16:creationId xmlns:a16="http://schemas.microsoft.com/office/drawing/2014/main" id="{B3863CFD-EA7C-18F7-DD8D-33A41E69214F}"/>
              </a:ext>
            </a:extLst>
          </p:cNvPr>
          <p:cNvGraphicFramePr>
            <a:graphicFrameLocks noGrp="1"/>
          </p:cNvGraphicFramePr>
          <p:nvPr>
            <p:extLst>
              <p:ext uri="{D42A27DB-BD31-4B8C-83A1-F6EECF244321}">
                <p14:modId xmlns:p14="http://schemas.microsoft.com/office/powerpoint/2010/main" val="2621589698"/>
              </p:ext>
            </p:extLst>
          </p:nvPr>
        </p:nvGraphicFramePr>
        <p:xfrm>
          <a:off x="1301609" y="1988747"/>
          <a:ext cx="10307637" cy="4754697"/>
        </p:xfrm>
        <a:graphic>
          <a:graphicData uri="http://schemas.openxmlformats.org/drawingml/2006/table">
            <a:tbl>
              <a:tblPr firstRow="1" firstCol="1" bandRow="1"/>
              <a:tblGrid>
                <a:gridCol w="638899">
                  <a:extLst>
                    <a:ext uri="{9D8B030D-6E8A-4147-A177-3AD203B41FA5}">
                      <a16:colId xmlns:a16="http://schemas.microsoft.com/office/drawing/2014/main" val="1157581382"/>
                    </a:ext>
                  </a:extLst>
                </a:gridCol>
                <a:gridCol w="6285533">
                  <a:extLst>
                    <a:ext uri="{9D8B030D-6E8A-4147-A177-3AD203B41FA5}">
                      <a16:colId xmlns:a16="http://schemas.microsoft.com/office/drawing/2014/main" val="2420182558"/>
                    </a:ext>
                  </a:extLst>
                </a:gridCol>
                <a:gridCol w="3383205">
                  <a:extLst>
                    <a:ext uri="{9D8B030D-6E8A-4147-A177-3AD203B41FA5}">
                      <a16:colId xmlns:a16="http://schemas.microsoft.com/office/drawing/2014/main" val="1114310688"/>
                    </a:ext>
                  </a:extLst>
                </a:gridCol>
              </a:tblGrid>
              <a:tr h="489585">
                <a:tc>
                  <a:txBody>
                    <a:bodyPr/>
                    <a:lstStyle/>
                    <a:p>
                      <a:pPr>
                        <a:lnSpc>
                          <a:spcPct val="107000"/>
                        </a:lnSpc>
                        <a:spcAft>
                          <a:spcPts val="800"/>
                        </a:spcAft>
                      </a:pPr>
                      <a:r>
                        <a:rPr lang="en-GB" sz="2000" dirty="0">
                          <a:solidFill>
                            <a:srgbClr val="FFFFFF"/>
                          </a:solidFill>
                          <a:effectLst/>
                          <a:latin typeface="Calibri" panose="020F0502020204030204" pitchFamily="34" charset="0"/>
                          <a:ea typeface="Calibri" panose="020F0502020204030204" pitchFamily="34" charset="0"/>
                        </a:rPr>
                        <a:t> </a:t>
                      </a:r>
                      <a:r>
                        <a:rPr lang="en-GB" sz="2000" b="1" dirty="0">
                          <a:solidFill>
                            <a:srgbClr val="FFFFFF"/>
                          </a:solidFill>
                          <a:effectLst/>
                          <a:latin typeface="Calibri" panose="020F0502020204030204" pitchFamily="34" charset="0"/>
                          <a:ea typeface="Calibri" panose="020F0502020204030204" pitchFamily="34" charset="0"/>
                        </a:rPr>
                        <a:t>No</a:t>
                      </a:r>
                      <a:endParaRPr lang="en-GB"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nSpc>
                          <a:spcPct val="107000"/>
                        </a:lnSpc>
                        <a:spcAft>
                          <a:spcPts val="800"/>
                        </a:spcAft>
                      </a:pPr>
                      <a:r>
                        <a:rPr lang="en-GB" sz="2000" dirty="0">
                          <a:solidFill>
                            <a:srgbClr val="FFFFFF"/>
                          </a:solidFill>
                          <a:effectLst/>
                          <a:latin typeface="Calibri" panose="020F0502020204030204" pitchFamily="34" charset="0"/>
                          <a:ea typeface="Calibri" panose="020F0502020204030204" pitchFamily="34" charset="0"/>
                        </a:rPr>
                        <a:t> </a:t>
                      </a:r>
                      <a:r>
                        <a:rPr lang="en-GB" sz="2000" b="1" dirty="0">
                          <a:solidFill>
                            <a:srgbClr val="FFFFFF"/>
                          </a:solidFill>
                          <a:effectLst/>
                          <a:latin typeface="Calibri" panose="020F0502020204030204" pitchFamily="34" charset="0"/>
                          <a:ea typeface="Calibri" panose="020F0502020204030204" pitchFamily="34" charset="0"/>
                        </a:rPr>
                        <a:t>Task</a:t>
                      </a:r>
                      <a:endParaRPr lang="en-GB"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nSpc>
                          <a:spcPct val="107000"/>
                        </a:lnSpc>
                        <a:spcAft>
                          <a:spcPts val="800"/>
                        </a:spcAft>
                      </a:pPr>
                      <a:r>
                        <a:rPr lang="en-GB" sz="800" dirty="0">
                          <a:solidFill>
                            <a:srgbClr val="FFFFFF"/>
                          </a:solidFill>
                          <a:effectLst/>
                          <a:latin typeface="Calibri" panose="020F0502020204030204" pitchFamily="34" charset="0"/>
                          <a:ea typeface="Calibri" panose="020F0502020204030204" pitchFamily="34" charset="0"/>
                        </a:rPr>
                        <a:t> </a:t>
                      </a:r>
                      <a:r>
                        <a:rPr lang="en-GB" sz="2000" b="1" dirty="0">
                          <a:solidFill>
                            <a:srgbClr val="FFFFFF"/>
                          </a:solidFill>
                          <a:effectLst/>
                          <a:latin typeface="Calibri" panose="020F0502020204030204" pitchFamily="34" charset="0"/>
                          <a:ea typeface="Calibri" panose="020F0502020204030204" pitchFamily="34" charset="0"/>
                        </a:rPr>
                        <a:t>Quartal</a:t>
                      </a:r>
                      <a:endParaRPr lang="en-GB"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extLst>
                  <a:ext uri="{0D108BD9-81ED-4DB2-BD59-A6C34878D82A}">
                    <a16:rowId xmlns:a16="http://schemas.microsoft.com/office/drawing/2014/main" val="24718273"/>
                  </a:ext>
                </a:extLst>
              </a:tr>
              <a:tr h="779084">
                <a:tc>
                  <a:txBody>
                    <a:bodyPr/>
                    <a:lstStyle/>
                    <a:p>
                      <a:pPr marR="312420">
                        <a:lnSpc>
                          <a:spcPct val="107000"/>
                        </a:lnSpc>
                        <a:spcAft>
                          <a:spcPts val="0"/>
                        </a:spcAft>
                      </a:pPr>
                      <a:r>
                        <a:rPr lang="en-GB" sz="2000" dirty="0">
                          <a:effectLst/>
                          <a:latin typeface="Calibri" panose="020F0502020204030204" pitchFamily="34" charset="0"/>
                          <a:ea typeface="Calibri" panose="020F0502020204030204" pitchFamily="34" charset="0"/>
                        </a:rPr>
                        <a:t> </a:t>
                      </a:r>
                    </a:p>
                    <a:p>
                      <a:pPr marR="312420">
                        <a:lnSpc>
                          <a:spcPct val="107000"/>
                        </a:lnSpc>
                        <a:spcAft>
                          <a:spcPts val="0"/>
                        </a:spcAft>
                      </a:pPr>
                      <a:r>
                        <a:rPr lang="en-GB" sz="2000" b="1" dirty="0">
                          <a:solidFill>
                            <a:srgbClr val="000000"/>
                          </a:solidFill>
                          <a:effectLst/>
                          <a:latin typeface="Calibri" panose="020F0502020204030204" pitchFamily="34" charset="0"/>
                          <a:ea typeface="Calibri" panose="020F0502020204030204" pitchFamily="34" charset="0"/>
                        </a:rPr>
                        <a:t>1</a:t>
                      </a:r>
                      <a:endParaRPr lang="en-GB"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Launch of the EU Parliament MEPs for Women’s Health</a:t>
                      </a:r>
                      <a:endParaRPr lang="en-GB" sz="2000" dirty="0">
                        <a:effectLst/>
                        <a:latin typeface="Calibri" panose="020F0502020204030204" pitchFamily="34" charset="0"/>
                        <a:ea typeface="Calibri" panose="020F0502020204030204" pitchFamily="34" charset="0"/>
                      </a:endParaRPr>
                    </a:p>
                  </a:txBody>
                  <a:tcPr marL="68580" marR="68580" marT="0" marB="0">
                    <a:lnL>
                      <a:noFill/>
                    </a:lnL>
                    <a:lnR>
                      <a:noFill/>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Q 1-January 2025</a:t>
                      </a:r>
                      <a:endParaRPr lang="en-GB" sz="2000" dirty="0">
                        <a:effectLst/>
                        <a:latin typeface="Calibri" panose="020F0502020204030204" pitchFamily="34" charset="0"/>
                        <a:ea typeface="Calibri" panose="020F0502020204030204" pitchFamily="34" charset="0"/>
                      </a:endParaRPr>
                    </a:p>
                  </a:txBody>
                  <a:tcPr marL="68580" marR="68580" marT="0" marB="0">
                    <a:lnL>
                      <a:noFill/>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1584773030"/>
                  </a:ext>
                </a:extLst>
              </a:tr>
              <a:tr h="779084">
                <a:tc>
                  <a:txBody>
                    <a:bodyPr/>
                    <a:lstStyle/>
                    <a:p>
                      <a:pPr>
                        <a:lnSpc>
                          <a:spcPct val="107000"/>
                        </a:lnSpc>
                        <a:spcAft>
                          <a:spcPts val="0"/>
                        </a:spcAft>
                      </a:pPr>
                      <a:r>
                        <a:rPr lang="en-GB" sz="2000">
                          <a:effectLst/>
                          <a:latin typeface="Calibri" panose="020F0502020204030204" pitchFamily="34" charset="0"/>
                          <a:ea typeface="Calibri" panose="020F0502020204030204" pitchFamily="34" charset="0"/>
                        </a:rPr>
                        <a:t> </a:t>
                      </a:r>
                    </a:p>
                    <a:p>
                      <a:pPr>
                        <a:lnSpc>
                          <a:spcPct val="107000"/>
                        </a:lnSpc>
                        <a:spcAft>
                          <a:spcPts val="0"/>
                        </a:spcAft>
                      </a:pPr>
                      <a:r>
                        <a:rPr lang="en-GB" sz="2000" b="1">
                          <a:effectLst/>
                          <a:latin typeface="Calibri" panose="020F0502020204030204" pitchFamily="34" charset="0"/>
                          <a:ea typeface="Calibri" panose="020F0502020204030204" pitchFamily="34" charset="0"/>
                        </a:rPr>
                        <a:t>2</a:t>
                      </a:r>
                      <a:endParaRPr lang="en-GB"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effectLst/>
                          <a:latin typeface="Calibri" panose="020F0502020204030204" pitchFamily="34" charset="0"/>
                          <a:ea typeface="Calibri" panose="020F0502020204030204" pitchFamily="34" charset="0"/>
                        </a:rPr>
                        <a:t>Closing the gap in women’s health research</a:t>
                      </a:r>
                    </a:p>
                  </a:txBody>
                  <a:tcPr marL="68580" marR="68580" marT="0" marB="0">
                    <a:lnL>
                      <a:noFill/>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effectLst/>
                          <a:latin typeface="Calibri" panose="020F0502020204030204" pitchFamily="34" charset="0"/>
                          <a:ea typeface="Calibri" panose="020F0502020204030204" pitchFamily="34" charset="0"/>
                        </a:rPr>
                        <a:t>Q 1 – March 2025</a:t>
                      </a:r>
                    </a:p>
                  </a:txBody>
                  <a:tcPr marL="68580" marR="68580" marT="0" marB="0">
                    <a:lnL>
                      <a:noFill/>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1979786876"/>
                  </a:ext>
                </a:extLst>
              </a:tr>
              <a:tr h="779084">
                <a:tc>
                  <a:txBody>
                    <a:bodyPr/>
                    <a:lstStyle/>
                    <a:p>
                      <a:pPr>
                        <a:lnSpc>
                          <a:spcPct val="107000"/>
                        </a:lnSpc>
                        <a:spcAft>
                          <a:spcPts val="0"/>
                        </a:spcAft>
                      </a:pPr>
                      <a:r>
                        <a:rPr lang="en-GB" sz="2000">
                          <a:effectLst/>
                          <a:latin typeface="Calibri" panose="020F0502020204030204" pitchFamily="34" charset="0"/>
                          <a:ea typeface="Calibri" panose="020F0502020204030204" pitchFamily="34" charset="0"/>
                        </a:rPr>
                        <a:t> </a:t>
                      </a:r>
                    </a:p>
                    <a:p>
                      <a:pPr>
                        <a:lnSpc>
                          <a:spcPct val="107000"/>
                        </a:lnSpc>
                        <a:spcAft>
                          <a:spcPts val="0"/>
                        </a:spcAft>
                      </a:pPr>
                      <a:r>
                        <a:rPr lang="en-GB" sz="2000" b="1">
                          <a:solidFill>
                            <a:srgbClr val="000000"/>
                          </a:solidFill>
                          <a:effectLst/>
                          <a:latin typeface="Calibri" panose="020F0502020204030204" pitchFamily="34" charset="0"/>
                          <a:ea typeface="Calibri" panose="020F0502020204030204" pitchFamily="34" charset="0"/>
                        </a:rPr>
                        <a:t>3</a:t>
                      </a:r>
                      <a:endParaRPr lang="en-GB"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Building on the Roadmap for Women’s Rights</a:t>
                      </a:r>
                      <a:endParaRPr lang="en-GB" sz="2000" dirty="0">
                        <a:effectLst/>
                        <a:latin typeface="Calibri" panose="020F0502020204030204" pitchFamily="34" charset="0"/>
                        <a:ea typeface="Calibri" panose="020F0502020204030204" pitchFamily="34" charset="0"/>
                      </a:endParaRPr>
                    </a:p>
                  </a:txBody>
                  <a:tcPr marL="68580" marR="68580" marT="0" marB="0">
                    <a:lnL>
                      <a:noFill/>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Q 1 / Q 2 – March/April 2025</a:t>
                      </a:r>
                      <a:endParaRPr lang="en-GB" sz="2000" dirty="0">
                        <a:effectLst/>
                        <a:latin typeface="Calibri" panose="020F0502020204030204" pitchFamily="34" charset="0"/>
                        <a:ea typeface="Calibri" panose="020F0502020204030204" pitchFamily="34" charset="0"/>
                      </a:endParaRPr>
                    </a:p>
                  </a:txBody>
                  <a:tcPr marL="68580" marR="68580" marT="0" marB="0">
                    <a:lnL>
                      <a:noFill/>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111970090"/>
                  </a:ext>
                </a:extLst>
              </a:tr>
              <a:tr h="779084">
                <a:tc>
                  <a:txBody>
                    <a:bodyPr/>
                    <a:lstStyle/>
                    <a:p>
                      <a:pPr>
                        <a:lnSpc>
                          <a:spcPct val="107000"/>
                        </a:lnSpc>
                        <a:spcAft>
                          <a:spcPts val="0"/>
                        </a:spcAft>
                      </a:pPr>
                      <a:r>
                        <a:rPr lang="en-GB" sz="2000" b="1">
                          <a:effectLst/>
                          <a:latin typeface="Calibri" panose="020F0502020204030204" pitchFamily="34" charset="0"/>
                          <a:ea typeface="Calibri" panose="020F0502020204030204" pitchFamily="34" charset="0"/>
                        </a:rPr>
                        <a:t> </a:t>
                      </a:r>
                    </a:p>
                    <a:p>
                      <a:pPr>
                        <a:lnSpc>
                          <a:spcPct val="107000"/>
                        </a:lnSpc>
                        <a:spcAft>
                          <a:spcPts val="0"/>
                        </a:spcAft>
                      </a:pPr>
                      <a:r>
                        <a:rPr lang="en-GB" sz="2000" b="1">
                          <a:effectLst/>
                          <a:latin typeface="Calibri" panose="020F0502020204030204" pitchFamily="34" charset="0"/>
                          <a:ea typeface="Calibri" panose="020F0502020204030204" pitchFamily="34" charset="0"/>
                        </a:rPr>
                        <a:t>4</a:t>
                      </a:r>
                    </a:p>
                  </a:txBody>
                  <a:tcPr marL="68580" marR="68580" marT="0" marB="0">
                    <a:lnL w="12700" cap="flat" cmpd="sng" algn="ctr">
                      <a:solidFill>
                        <a:srgbClr val="FABF8F"/>
                      </a:solidFill>
                      <a:prstDash val="solid"/>
                      <a:round/>
                      <a:headEnd type="none" w="med" len="med"/>
                      <a:tailEnd type="none" w="med" len="med"/>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nSpc>
                          <a:spcPct val="107000"/>
                        </a:lnSpc>
                        <a:spcAft>
                          <a:spcPts val="0"/>
                        </a:spcAft>
                      </a:pPr>
                      <a:r>
                        <a:rPr lang="en-GB" sz="2000" b="1" dirty="0">
                          <a:effectLst/>
                          <a:latin typeface="Calibri" panose="020F0502020204030204" pitchFamily="34" charset="0"/>
                          <a:ea typeface="Calibri" panose="020F0502020204030204" pitchFamily="34" charset="0"/>
                        </a:rPr>
                        <a:t> </a:t>
                      </a:r>
                    </a:p>
                    <a:p>
                      <a:pPr>
                        <a:lnSpc>
                          <a:spcPct val="107000"/>
                        </a:lnSpc>
                        <a:spcAft>
                          <a:spcPts val="0"/>
                        </a:spcAft>
                      </a:pPr>
                      <a:r>
                        <a:rPr lang="en-GB" sz="2000" b="0" dirty="0">
                          <a:effectLst/>
                          <a:latin typeface="Calibri" panose="020F0502020204030204" pitchFamily="34" charset="0"/>
                          <a:ea typeface="Calibri" panose="020F0502020204030204" pitchFamily="34" charset="0"/>
                        </a:rPr>
                        <a:t>Models of good practice in women’s health -national action plans</a:t>
                      </a:r>
                    </a:p>
                  </a:txBody>
                  <a:tcPr marL="68580" marR="68580" marT="0" marB="0">
                    <a:lnL>
                      <a:noFill/>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nSpc>
                          <a:spcPct val="107000"/>
                        </a:lnSpc>
                        <a:spcAft>
                          <a:spcPts val="0"/>
                        </a:spcAft>
                      </a:pPr>
                      <a:r>
                        <a:rPr lang="en-GB" sz="2000" b="1" dirty="0">
                          <a:effectLst/>
                          <a:latin typeface="Calibri" panose="020F0502020204030204" pitchFamily="34" charset="0"/>
                          <a:ea typeface="Calibri" panose="020F0502020204030204" pitchFamily="34" charset="0"/>
                        </a:rPr>
                        <a:t> </a:t>
                      </a:r>
                    </a:p>
                    <a:p>
                      <a:pPr>
                        <a:lnSpc>
                          <a:spcPct val="107000"/>
                        </a:lnSpc>
                        <a:spcAft>
                          <a:spcPts val="0"/>
                        </a:spcAft>
                      </a:pPr>
                      <a:r>
                        <a:rPr lang="en-GB" sz="2000" b="0" dirty="0">
                          <a:effectLst/>
                          <a:latin typeface="Calibri" panose="020F0502020204030204" pitchFamily="34" charset="0"/>
                          <a:ea typeface="Calibri" panose="020F0502020204030204" pitchFamily="34" charset="0"/>
                        </a:rPr>
                        <a:t>Q 2 – May 2025</a:t>
                      </a:r>
                    </a:p>
                  </a:txBody>
                  <a:tcPr marL="68580" marR="68580" marT="0" marB="0">
                    <a:lnL>
                      <a:noFill/>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2230440121"/>
                  </a:ext>
                </a:extLst>
              </a:tr>
              <a:tr h="779084">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b="1" dirty="0">
                          <a:solidFill>
                            <a:srgbClr val="000000"/>
                          </a:solidFill>
                          <a:effectLst/>
                          <a:latin typeface="Calibri" panose="020F0502020204030204" pitchFamily="34" charset="0"/>
                          <a:ea typeface="Calibri" panose="020F0502020204030204" pitchFamily="34" charset="0"/>
                        </a:rPr>
                        <a:t>5</a:t>
                      </a:r>
                      <a:endParaRPr lang="en-GB"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An EU strategy for Women’s Health - ‘Healthy Women, Healthy Europe’</a:t>
                      </a:r>
                      <a:endParaRPr lang="en-GB" sz="2000" dirty="0">
                        <a:effectLst/>
                        <a:latin typeface="Calibri" panose="020F0502020204030204" pitchFamily="34" charset="0"/>
                        <a:ea typeface="Calibri" panose="020F0502020204030204" pitchFamily="34" charset="0"/>
                      </a:endParaRPr>
                    </a:p>
                  </a:txBody>
                  <a:tcPr marL="68580" marR="68580" marT="0" marB="0">
                    <a:lnL>
                      <a:noFill/>
                    </a:lnL>
                    <a:lnR>
                      <a:noFill/>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rPr>
                        <a:t> </a:t>
                      </a:r>
                    </a:p>
                    <a:p>
                      <a:pPr>
                        <a:lnSpc>
                          <a:spcPct val="107000"/>
                        </a:lnSpc>
                        <a:spcAft>
                          <a:spcPts val="0"/>
                        </a:spcAft>
                      </a:pPr>
                      <a:r>
                        <a:rPr lang="en-GB" sz="2000" dirty="0">
                          <a:solidFill>
                            <a:srgbClr val="000000"/>
                          </a:solidFill>
                          <a:effectLst/>
                          <a:latin typeface="Calibri" panose="020F0502020204030204" pitchFamily="34" charset="0"/>
                          <a:ea typeface="Calibri" panose="020F0502020204030204" pitchFamily="34" charset="0"/>
                        </a:rPr>
                        <a:t>Q 4 – October 2025</a:t>
                      </a:r>
                      <a:endParaRPr lang="en-GB" sz="2000" dirty="0">
                        <a:effectLst/>
                        <a:latin typeface="Calibri" panose="020F0502020204030204" pitchFamily="34" charset="0"/>
                        <a:ea typeface="Calibri" panose="020F0502020204030204" pitchFamily="34" charset="0"/>
                      </a:endParaRPr>
                    </a:p>
                  </a:txBody>
                  <a:tcPr marL="68580" marR="68580" marT="0" marB="0">
                    <a:lnL>
                      <a:noFill/>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3899677913"/>
                  </a:ext>
                </a:extLst>
              </a:tr>
            </a:tbl>
          </a:graphicData>
        </a:graphic>
      </p:graphicFrame>
    </p:spTree>
    <p:extLst>
      <p:ext uri="{BB962C8B-B14F-4D97-AF65-F5344CB8AC3E}">
        <p14:creationId xmlns:p14="http://schemas.microsoft.com/office/powerpoint/2010/main" val="331515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08E5B-03A4-43F7-D4A2-641401D6EB63}"/>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D741B654-B220-E380-EFF3-E57936A519C0}"/>
              </a:ext>
            </a:extLst>
          </p:cNvPr>
          <p:cNvSpPr txBox="1"/>
          <p:nvPr/>
        </p:nvSpPr>
        <p:spPr>
          <a:xfrm>
            <a:off x="7067550" y="114556"/>
            <a:ext cx="6600825" cy="769441"/>
          </a:xfrm>
          <a:prstGeom prst="rect">
            <a:avLst/>
          </a:prstGeom>
          <a:noFill/>
        </p:spPr>
        <p:txBody>
          <a:bodyPr wrap="square" rtlCol="0">
            <a:spAutoFit/>
          </a:bodyPr>
          <a:lstStyle/>
          <a:p>
            <a:pPr lvl="1"/>
            <a:r>
              <a:rPr lang="en-GB" sz="4400" b="1" dirty="0"/>
              <a:t>Work plan 2025</a:t>
            </a:r>
          </a:p>
        </p:txBody>
      </p:sp>
      <p:sp>
        <p:nvSpPr>
          <p:cNvPr id="5" name="ZoneTexte 4">
            <a:extLst>
              <a:ext uri="{FF2B5EF4-FFF2-40B4-BE49-F238E27FC236}">
                <a16:creationId xmlns:a16="http://schemas.microsoft.com/office/drawing/2014/main" id="{B7A9AC66-AE6F-6199-DCF8-C6AAF29638BB}"/>
              </a:ext>
            </a:extLst>
          </p:cNvPr>
          <p:cNvSpPr txBox="1"/>
          <p:nvPr/>
        </p:nvSpPr>
        <p:spPr>
          <a:xfrm>
            <a:off x="871537" y="1556430"/>
            <a:ext cx="10915650" cy="5191165"/>
          </a:xfrm>
          <a:prstGeom prst="rect">
            <a:avLst/>
          </a:prstGeom>
          <a:noFill/>
        </p:spPr>
        <p:txBody>
          <a:bodyPr wrap="square">
            <a:spAutoFit/>
          </a:bodyPr>
          <a:lstStyle/>
          <a:p>
            <a:pPr lvl="0">
              <a:lnSpc>
                <a:spcPct val="107000"/>
              </a:lnSpc>
              <a:spcBef>
                <a:spcPts val="1800"/>
              </a:spcBef>
              <a:spcAft>
                <a:spcPts val="400"/>
              </a:spcAft>
            </a:pPr>
            <a:r>
              <a:rPr lang="en-GB" sz="2400" b="1" dirty="0">
                <a:solidFill>
                  <a:srgbClr val="002060"/>
                </a:solidFill>
                <a:effectLst/>
                <a:highlight>
                  <a:srgbClr val="FFFF00"/>
                </a:highlight>
                <a:latin typeface="Calibri" panose="020F0502020204030204" pitchFamily="34" charset="0"/>
              </a:rPr>
              <a:t>1 - Internal meetings</a:t>
            </a:r>
          </a:p>
          <a:p>
            <a:pPr marL="342900" indent="-342900">
              <a:lnSpc>
                <a:spcPct val="107000"/>
              </a:lnSpc>
              <a:spcBef>
                <a:spcPts val="1400"/>
              </a:spcBef>
              <a:spcAft>
                <a:spcPts val="400"/>
              </a:spcAft>
              <a:buFont typeface="Arial" panose="020B0604020202020204" pitchFamily="34" charset="0"/>
              <a:buChar char="•"/>
            </a:pPr>
            <a:r>
              <a:rPr lang="en-GB" sz="2400" b="1" dirty="0">
                <a:solidFill>
                  <a:srgbClr val="C00000"/>
                </a:solidFill>
                <a:effectLst/>
                <a:latin typeface="Calibri" panose="020F0502020204030204" pitchFamily="34" charset="0"/>
              </a:rPr>
              <a:t>Launch of the EU Parliament MEPs for Women’s Health (Q1)</a:t>
            </a:r>
          </a:p>
          <a:p>
            <a:pPr algn="just">
              <a:lnSpc>
                <a:spcPct val="107000"/>
              </a:lnSpc>
              <a:spcBef>
                <a:spcPts val="1200"/>
              </a:spcBef>
              <a:spcAft>
                <a:spcPts val="800"/>
              </a:spcAft>
            </a:pPr>
            <a:r>
              <a:rPr lang="en-GB" sz="2400" dirty="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The first meeting of the</a:t>
            </a:r>
            <a:r>
              <a:rPr lang="en-GB" sz="2400" b="1" dirty="0">
                <a:solidFill>
                  <a:srgbClr val="C00000"/>
                </a:solidFill>
                <a:effectLst/>
                <a:latin typeface="Calibri" panose="020F0502020204030204" pitchFamily="34" charset="0"/>
                <a:ea typeface="Palatino Linotype" panose="02040502050505030304" pitchFamily="18" charset="0"/>
                <a:cs typeface="Calibri" panose="020F0502020204030204" pitchFamily="34" charset="0"/>
              </a:rPr>
              <a:t> </a:t>
            </a:r>
            <a:r>
              <a:rPr lang="en-GB" sz="2400" dirty="0">
                <a:effectLst/>
                <a:latin typeface="Calibri" panose="020F0502020204030204" pitchFamily="34" charset="0"/>
                <a:ea typeface="Palatino Linotype" panose="02040502050505030304" pitchFamily="18" charset="0"/>
                <a:cs typeface="Calibri" panose="020F0502020204030204" pitchFamily="34" charset="0"/>
              </a:rPr>
              <a:t>MEPs for Women’s Health Interest Group took place on the 29</a:t>
            </a:r>
            <a:r>
              <a:rPr lang="en-GB" sz="2400" baseline="30000" dirty="0">
                <a:effectLst/>
                <a:latin typeface="Calibri" panose="020F0502020204030204" pitchFamily="34" charset="0"/>
                <a:ea typeface="Palatino Linotype" panose="02040502050505030304" pitchFamily="18" charset="0"/>
                <a:cs typeface="Calibri" panose="020F0502020204030204" pitchFamily="34" charset="0"/>
              </a:rPr>
              <a:t>th</a:t>
            </a:r>
            <a:r>
              <a:rPr lang="en-GB" sz="2400" dirty="0">
                <a:effectLst/>
                <a:latin typeface="Calibri" panose="020F0502020204030204" pitchFamily="34" charset="0"/>
                <a:ea typeface="Palatino Linotype" panose="02040502050505030304" pitchFamily="18" charset="0"/>
                <a:cs typeface="Calibri" panose="020F0502020204030204" pitchFamily="34" charset="0"/>
              </a:rPr>
              <a:t> of January 2025. The objective of the meeting is for the Co-chairs to introduce the objectives of the Group, </a:t>
            </a:r>
            <a:r>
              <a:rPr lang="en-US" sz="2400" dirty="0">
                <a:effectLst/>
                <a:latin typeface="Calibri" panose="020F0502020204030204" pitchFamily="34" charset="0"/>
                <a:ea typeface="Palatino Linotype" panose="02040502050505030304" pitchFamily="18" charset="0"/>
                <a:cs typeface="Calibri" panose="020F0502020204030204" pitchFamily="34" charset="0"/>
              </a:rPr>
              <a:t>discuss and approve the terms of reference and the workplan of the MEPs for Women's Health in 2025.</a:t>
            </a:r>
            <a:endParaRPr lang="en-GB" sz="2400" dirty="0">
              <a:effectLst/>
              <a:latin typeface="Calibri" panose="020F0502020204030204" pitchFamily="34" charset="0"/>
              <a:ea typeface="Calibri" panose="020F0502020204030204" pitchFamily="34" charset="0"/>
            </a:endParaRPr>
          </a:p>
          <a:p>
            <a:pPr marL="457200" indent="-457200">
              <a:lnSpc>
                <a:spcPct val="107000"/>
              </a:lnSpc>
              <a:spcBef>
                <a:spcPts val="1400"/>
              </a:spcBef>
              <a:spcAft>
                <a:spcPts val="400"/>
              </a:spcAft>
              <a:buFont typeface="Arial" panose="020B0604020202020204" pitchFamily="34" charset="0"/>
              <a:buChar char="•"/>
            </a:pPr>
            <a:r>
              <a:rPr lang="en-GB" sz="2400" b="1" dirty="0">
                <a:solidFill>
                  <a:srgbClr val="C00000"/>
                </a:solidFill>
                <a:effectLst/>
                <a:latin typeface="Calibri" panose="020F0502020204030204" pitchFamily="34" charset="0"/>
              </a:rPr>
              <a:t>End-of-year review and outlook for 2026</a:t>
            </a:r>
          </a:p>
          <a:p>
            <a:pPr algn="just">
              <a:lnSpc>
                <a:spcPct val="107000"/>
              </a:lnSpc>
              <a:spcAft>
                <a:spcPts val="800"/>
              </a:spcAft>
            </a:pPr>
            <a:r>
              <a:rPr lang="en-GB" sz="2400" dirty="0">
                <a:effectLst/>
                <a:latin typeface="Calibri" panose="020F0502020204030204" pitchFamily="34" charset="0"/>
                <a:ea typeface="Palatino Linotype" panose="02040502050505030304" pitchFamily="18" charset="0"/>
                <a:cs typeface="Calibri" panose="020F0502020204030204" pitchFamily="34" charset="0"/>
              </a:rPr>
              <a:t>Towards the end of 2025, a meeting for MEPs for Women's Health members and their parliamentary assistants will be organised to take stock of the work done in 2025 and discuss the work plan for 2026. The work plan 2026 will be distributed to MEPs for Women's Health members within 30 days from the date of the internal meeting. </a:t>
            </a:r>
            <a:endParaRPr lang="en-GB" sz="2400" dirty="0">
              <a:effectLst/>
              <a:latin typeface="Calibri" panose="020F0502020204030204" pitchFamily="34" charset="0"/>
              <a:ea typeface="Calibri" panose="020F0502020204030204" pitchFamily="34" charset="0"/>
            </a:endParaRPr>
          </a:p>
        </p:txBody>
      </p:sp>
      <p:pic>
        <p:nvPicPr>
          <p:cNvPr id="6" name="Image 5">
            <a:extLst>
              <a:ext uri="{FF2B5EF4-FFF2-40B4-BE49-F238E27FC236}">
                <a16:creationId xmlns:a16="http://schemas.microsoft.com/office/drawing/2014/main" id="{C578C4EA-F16F-7867-7C1D-0BB59077AA2B}"/>
              </a:ext>
            </a:extLst>
          </p:cNvPr>
          <p:cNvPicPr>
            <a:picLocks noChangeAspect="1"/>
          </p:cNvPicPr>
          <p:nvPr/>
        </p:nvPicPr>
        <p:blipFill>
          <a:blip r:embed="rId2"/>
          <a:stretch>
            <a:fillRect/>
          </a:stretch>
        </p:blipFill>
        <p:spPr>
          <a:xfrm>
            <a:off x="0" y="0"/>
            <a:ext cx="2603218" cy="883997"/>
          </a:xfrm>
          <a:prstGeom prst="rect">
            <a:avLst/>
          </a:prstGeom>
        </p:spPr>
      </p:pic>
    </p:spTree>
    <p:extLst>
      <p:ext uri="{BB962C8B-B14F-4D97-AF65-F5344CB8AC3E}">
        <p14:creationId xmlns:p14="http://schemas.microsoft.com/office/powerpoint/2010/main" val="137677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F57A8-42B2-BCD9-342E-3DBC8F0C49B9}"/>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B4898703-F28A-C6D1-96E6-6DAFFF40F8A7}"/>
              </a:ext>
            </a:extLst>
          </p:cNvPr>
          <p:cNvSpPr txBox="1"/>
          <p:nvPr/>
        </p:nvSpPr>
        <p:spPr>
          <a:xfrm>
            <a:off x="7153275" y="114556"/>
            <a:ext cx="6600825" cy="769441"/>
          </a:xfrm>
          <a:prstGeom prst="rect">
            <a:avLst/>
          </a:prstGeom>
          <a:noFill/>
        </p:spPr>
        <p:txBody>
          <a:bodyPr wrap="square" rtlCol="0">
            <a:spAutoFit/>
          </a:bodyPr>
          <a:lstStyle/>
          <a:p>
            <a:pPr lvl="1"/>
            <a:r>
              <a:rPr lang="en-GB" sz="4400" b="1" dirty="0"/>
              <a:t>Work plan 2025</a:t>
            </a:r>
          </a:p>
        </p:txBody>
      </p:sp>
      <p:pic>
        <p:nvPicPr>
          <p:cNvPr id="4" name="Image 3">
            <a:extLst>
              <a:ext uri="{FF2B5EF4-FFF2-40B4-BE49-F238E27FC236}">
                <a16:creationId xmlns:a16="http://schemas.microsoft.com/office/drawing/2014/main" id="{13C4492A-35E9-4590-F472-DA5682525C5A}"/>
              </a:ext>
            </a:extLst>
          </p:cNvPr>
          <p:cNvPicPr>
            <a:picLocks noChangeAspect="1"/>
          </p:cNvPicPr>
          <p:nvPr/>
        </p:nvPicPr>
        <p:blipFill>
          <a:blip r:embed="rId2"/>
          <a:stretch>
            <a:fillRect/>
          </a:stretch>
        </p:blipFill>
        <p:spPr>
          <a:xfrm>
            <a:off x="0" y="0"/>
            <a:ext cx="2603218" cy="883997"/>
          </a:xfrm>
          <a:prstGeom prst="rect">
            <a:avLst/>
          </a:prstGeom>
        </p:spPr>
      </p:pic>
      <p:sp>
        <p:nvSpPr>
          <p:cNvPr id="6" name="ZoneTexte 5">
            <a:extLst>
              <a:ext uri="{FF2B5EF4-FFF2-40B4-BE49-F238E27FC236}">
                <a16:creationId xmlns:a16="http://schemas.microsoft.com/office/drawing/2014/main" id="{387FD8FB-67CD-F33D-720F-00477D5BADC6}"/>
              </a:ext>
            </a:extLst>
          </p:cNvPr>
          <p:cNvSpPr txBox="1"/>
          <p:nvPr/>
        </p:nvSpPr>
        <p:spPr>
          <a:xfrm>
            <a:off x="1085849" y="1683276"/>
            <a:ext cx="10515600" cy="6304483"/>
          </a:xfrm>
          <a:prstGeom prst="rect">
            <a:avLst/>
          </a:prstGeom>
          <a:noFill/>
        </p:spPr>
        <p:txBody>
          <a:bodyPr wrap="square" rtlCol="0">
            <a:spAutoFit/>
          </a:bodyPr>
          <a:lstStyle/>
          <a:p>
            <a:pPr lvl="0">
              <a:lnSpc>
                <a:spcPct val="107000"/>
              </a:lnSpc>
              <a:spcBef>
                <a:spcPts val="1800"/>
              </a:spcBef>
              <a:spcAft>
                <a:spcPts val="400"/>
              </a:spcAft>
            </a:pPr>
            <a:r>
              <a:rPr lang="en-GB" sz="2400" b="1" dirty="0">
                <a:solidFill>
                  <a:srgbClr val="002060"/>
                </a:solidFill>
                <a:effectLst/>
                <a:highlight>
                  <a:srgbClr val="FFFF00"/>
                </a:highlight>
                <a:latin typeface="Calibri" panose="020F0502020204030204" pitchFamily="34" charset="0"/>
              </a:rPr>
              <a:t>2. External events</a:t>
            </a:r>
          </a:p>
          <a:p>
            <a:pPr marL="342900" indent="-342900" algn="just">
              <a:lnSpc>
                <a:spcPct val="107000"/>
              </a:lnSpc>
              <a:spcBef>
                <a:spcPts val="1200"/>
              </a:spcBef>
              <a:spcAft>
                <a:spcPts val="800"/>
              </a:spcAft>
              <a:buFont typeface="Arial" panose="020B0604020202020204" pitchFamily="34" charset="0"/>
              <a:buChar char="•"/>
            </a:pPr>
            <a:r>
              <a:rPr lang="en-GB" sz="2400" dirty="0">
                <a:effectLst/>
                <a:latin typeface="Calibri" panose="020F0502020204030204" pitchFamily="34" charset="0"/>
                <a:ea typeface="Palatino Linotype" panose="02040502050505030304" pitchFamily="18" charset="0"/>
                <a:cs typeface="Calibri" panose="020F0502020204030204" pitchFamily="34" charset="0"/>
              </a:rPr>
              <a:t>Every year, the MEPs for Women's Health will host up to four meetings open to stakeholders. </a:t>
            </a:r>
          </a:p>
          <a:p>
            <a:pPr marL="342900" indent="-342900">
              <a:lnSpc>
                <a:spcPct val="107000"/>
              </a:lnSpc>
              <a:spcBef>
                <a:spcPts val="1200"/>
              </a:spcBef>
              <a:spcAft>
                <a:spcPts val="800"/>
              </a:spcAft>
              <a:buFont typeface="Arial" panose="020B0604020202020204" pitchFamily="34" charset="0"/>
              <a:buChar char="•"/>
            </a:pPr>
            <a:r>
              <a:rPr lang="en-GB" sz="2400" dirty="0">
                <a:effectLst/>
                <a:latin typeface="Calibri" panose="020F0502020204030204" pitchFamily="34" charset="0"/>
                <a:ea typeface="Palatino Linotype" panose="02040502050505030304" pitchFamily="18" charset="0"/>
                <a:cs typeface="Calibri" panose="020F0502020204030204" pitchFamily="34" charset="0"/>
              </a:rPr>
              <a:t>Other events are possible if agreed by the Co-chairs and if a member ensures organisation of such event.</a:t>
            </a:r>
            <a:br>
              <a:rPr lang="en-GB" sz="2400" b="1"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br>
            <a:r>
              <a:rPr lang="en-GB" sz="2400" b="1"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r>
              <a:rPr lang="en-GB" sz="2400"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The MWH group proposed to influence policy by organising events focusing on specific on-going policy work or policy work in the pipeline such as the Biotechnology Act, HTA, clinical trials. </a:t>
            </a:r>
          </a:p>
          <a:p>
            <a:pPr marL="342900" indent="-342900">
              <a:lnSpc>
                <a:spcPct val="107000"/>
              </a:lnSpc>
              <a:spcBef>
                <a:spcPts val="1200"/>
              </a:spcBef>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Next are the meetings’ topics proposed for 2025. </a:t>
            </a:r>
          </a:p>
          <a:p>
            <a:pPr>
              <a:lnSpc>
                <a:spcPct val="107000"/>
              </a:lnSpc>
              <a:spcBef>
                <a:spcPts val="1200"/>
              </a:spcBef>
              <a:spcAft>
                <a:spcPts val="800"/>
              </a:spcAft>
            </a:pPr>
            <a:endParaRPr lang="en-GB" sz="2400"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endParaRPr>
          </a:p>
          <a:p>
            <a:pPr algn="just">
              <a:lnSpc>
                <a:spcPct val="107000"/>
              </a:lnSpc>
              <a:spcBef>
                <a:spcPts val="1200"/>
              </a:spcBef>
              <a:spcAft>
                <a:spcPts val="800"/>
              </a:spcAft>
            </a:pPr>
            <a:endParaRPr lang="en-GB" sz="24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1200"/>
              </a:spcBef>
              <a:spcAft>
                <a:spcPts val="800"/>
              </a:spcAft>
            </a:pP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7279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E142B8-123C-8D4D-09CC-D208D2EDA736}"/>
            </a:ext>
          </a:extLst>
        </p:cNvPr>
        <p:cNvGrpSpPr/>
        <p:nvPr/>
      </p:nvGrpSpPr>
      <p:grpSpPr>
        <a:xfrm>
          <a:off x="0" y="0"/>
          <a:ext cx="0" cy="0"/>
          <a:chOff x="0" y="0"/>
          <a:chExt cx="0" cy="0"/>
        </a:xfrm>
      </p:grpSpPr>
      <p:sp>
        <p:nvSpPr>
          <p:cNvPr id="4" name="ZoneTexte 3">
            <a:extLst>
              <a:ext uri="{FF2B5EF4-FFF2-40B4-BE49-F238E27FC236}">
                <a16:creationId xmlns:a16="http://schemas.microsoft.com/office/drawing/2014/main" id="{9F9C9494-4759-851A-6700-854D938679D3}"/>
              </a:ext>
            </a:extLst>
          </p:cNvPr>
          <p:cNvSpPr txBox="1"/>
          <p:nvPr/>
        </p:nvSpPr>
        <p:spPr>
          <a:xfrm>
            <a:off x="685799" y="1509809"/>
            <a:ext cx="11058525" cy="5027595"/>
          </a:xfrm>
          <a:prstGeom prst="rect">
            <a:avLst/>
          </a:prstGeom>
          <a:noFill/>
        </p:spPr>
        <p:txBody>
          <a:bodyPr wrap="square">
            <a:spAutoFit/>
          </a:bodyPr>
          <a:lstStyle/>
          <a:p>
            <a:pPr marL="0" marR="0" lvl="0" indent="0" algn="l" defTabSz="914400" rtl="0" eaLnBrk="1" fontAlgn="auto" latinLnBrk="0" hangingPunct="1">
              <a:lnSpc>
                <a:spcPct val="107000"/>
              </a:lnSpc>
              <a:spcBef>
                <a:spcPts val="1400"/>
              </a:spcBef>
              <a:spcAft>
                <a:spcPts val="400"/>
              </a:spcAft>
              <a:buClrTx/>
              <a:buSzTx/>
              <a:buFontTx/>
              <a:buNone/>
              <a:tabLst/>
              <a:defRPr/>
            </a:pPr>
            <a:r>
              <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Stakeholder Meetings (policy dialogues</a:t>
            </a:r>
            <a:endParaRPr kumimoji="0" lang="en-GB" sz="2000" b="1" i="1"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7000"/>
              </a:lnSpc>
              <a:spcBef>
                <a:spcPts val="1200"/>
              </a:spcBef>
              <a:spcAft>
                <a:spcPts val="200"/>
              </a:spcAft>
              <a:buClrTx/>
              <a:buSzTx/>
              <a:buFont typeface="+mj-lt"/>
              <a:buAutoNum type="arabicParenR"/>
              <a:tabLst>
                <a:tab pos="457200" algn="l"/>
              </a:tabLst>
              <a:defRPr/>
            </a:pPr>
            <a:r>
              <a:rPr kumimoji="0" lang="en-GB"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Closing the gap in women’s health research- International Women’s day (Q1-March 2025)</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a:t>
            </a:r>
          </a:p>
          <a:p>
            <a:pPr algn="just">
              <a:lnSpc>
                <a:spcPct val="115000"/>
              </a:lnSpc>
              <a:spcBef>
                <a:spcPts val="1200"/>
              </a:spcBef>
              <a:spcAft>
                <a:spcPts val="800"/>
              </a:spcAft>
            </a:pPr>
            <a:r>
              <a:rPr lang="en-GB" sz="2400" b="1" i="1" dirty="0">
                <a:effectLst/>
                <a:latin typeface="Calibri" panose="020F0502020204030204" pitchFamily="34" charset="0"/>
                <a:ea typeface="Palatino Linotype" panose="02040502050505030304" pitchFamily="18" charset="0"/>
                <a:cs typeface="Calibri" panose="020F0502020204030204" pitchFamily="34" charset="0"/>
              </a:rPr>
              <a:t>     The meeting will discuss the lack of women in clinical trials, the current legislation </a:t>
            </a:r>
            <a:br>
              <a:rPr lang="en-GB" sz="2400" b="1" i="1" dirty="0">
                <a:effectLst/>
                <a:latin typeface="Calibri" panose="020F0502020204030204" pitchFamily="34" charset="0"/>
                <a:ea typeface="Palatino Linotype" panose="02040502050505030304" pitchFamily="18" charset="0"/>
                <a:cs typeface="Calibri" panose="020F0502020204030204" pitchFamily="34" charset="0"/>
              </a:rPr>
            </a:br>
            <a:r>
              <a:rPr lang="en-GB" sz="2400" b="1" i="1" dirty="0">
                <a:effectLst/>
                <a:latin typeface="Calibri" panose="020F0502020204030204" pitchFamily="34" charset="0"/>
                <a:ea typeface="Palatino Linotype" panose="02040502050505030304" pitchFamily="18" charset="0"/>
                <a:cs typeface="Calibri" panose="020F0502020204030204" pitchFamily="34" charset="0"/>
              </a:rPr>
              <a:t>     and what needs to be done to close the gaps in women’s health research.</a:t>
            </a:r>
          </a:p>
          <a:p>
            <a:pPr algn="just">
              <a:lnSpc>
                <a:spcPct val="115000"/>
              </a:lnSpc>
              <a:spcBef>
                <a:spcPts val="1200"/>
              </a:spcBef>
              <a:spcAft>
                <a:spcPts val="800"/>
              </a:spcAft>
            </a:pPr>
            <a:endParaRPr lang="en-GB" sz="2400" b="1" i="1" dirty="0">
              <a:effectLst/>
              <a:latin typeface="Calibri" panose="020F0502020204030204" pitchFamily="34" charset="0"/>
              <a:ea typeface="Palatino Linotype" panose="02040502050505030304" pitchFamily="18" charset="0"/>
              <a:cs typeface="Calibri" panose="020F0502020204030204" pitchFamily="34" charset="0"/>
            </a:endParaRPr>
          </a:p>
          <a:p>
            <a:pPr algn="just">
              <a:lnSpc>
                <a:spcPct val="115000"/>
              </a:lnSpc>
              <a:spcBef>
                <a:spcPts val="1200"/>
              </a:spcBef>
              <a:spcAft>
                <a:spcPts val="800"/>
              </a:spcAft>
            </a:pPr>
            <a:endParaRPr lang="en-GB" sz="2400" b="1" i="1"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Bef>
                <a:spcPts val="1200"/>
              </a:spcBef>
              <a:spcAft>
                <a:spcPts val="800"/>
              </a:spcAft>
            </a:pPr>
            <a:endParaRPr lang="en-GB" sz="24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graphicFrame>
        <p:nvGraphicFramePr>
          <p:cNvPr id="9" name="Tableau 8">
            <a:extLst>
              <a:ext uri="{FF2B5EF4-FFF2-40B4-BE49-F238E27FC236}">
                <a16:creationId xmlns:a16="http://schemas.microsoft.com/office/drawing/2014/main" id="{2DE213FA-0FD0-5D39-8BDA-34B562A2AD2C}"/>
              </a:ext>
            </a:extLst>
          </p:cNvPr>
          <p:cNvGraphicFramePr>
            <a:graphicFrameLocks noGrp="1"/>
          </p:cNvGraphicFramePr>
          <p:nvPr>
            <p:extLst>
              <p:ext uri="{D42A27DB-BD31-4B8C-83A1-F6EECF244321}">
                <p14:modId xmlns:p14="http://schemas.microsoft.com/office/powerpoint/2010/main" val="2580328899"/>
              </p:ext>
            </p:extLst>
          </p:nvPr>
        </p:nvGraphicFramePr>
        <p:xfrm>
          <a:off x="916781" y="4364196"/>
          <a:ext cx="10358437" cy="1884426"/>
        </p:xfrm>
        <a:graphic>
          <a:graphicData uri="http://schemas.openxmlformats.org/drawingml/2006/table">
            <a:tbl>
              <a:tblPr firstRow="1" firstCol="1" bandRow="1"/>
              <a:tblGrid>
                <a:gridCol w="2029563">
                  <a:extLst>
                    <a:ext uri="{9D8B030D-6E8A-4147-A177-3AD203B41FA5}">
                      <a16:colId xmlns:a16="http://schemas.microsoft.com/office/drawing/2014/main" val="1555168238"/>
                    </a:ext>
                  </a:extLst>
                </a:gridCol>
                <a:gridCol w="8328874">
                  <a:extLst>
                    <a:ext uri="{9D8B030D-6E8A-4147-A177-3AD203B41FA5}">
                      <a16:colId xmlns:a16="http://schemas.microsoft.com/office/drawing/2014/main" val="1073405705"/>
                    </a:ext>
                  </a:extLst>
                </a:gridCol>
              </a:tblGrid>
              <a:tr h="0">
                <a:tc>
                  <a:txBody>
                    <a:bodyPr/>
                    <a:lstStyle/>
                    <a:p>
                      <a:pPr algn="just">
                        <a:lnSpc>
                          <a:spcPct val="107000"/>
                        </a:lnSpc>
                        <a:spcAft>
                          <a:spcPts val="800"/>
                        </a:spcAft>
                      </a:pPr>
                      <a:r>
                        <a:rPr lang="en-GB" sz="2000" b="1">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FORMAT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gn="just">
                        <a:lnSpc>
                          <a:spcPct val="107000"/>
                        </a:lnSpc>
                        <a:spcAft>
                          <a:spcPts val="800"/>
                        </a:spcAft>
                      </a:pPr>
                      <a:r>
                        <a:rPr lang="en-GB" sz="2000" b="1">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extLst>
                  <a:ext uri="{0D108BD9-81ED-4DB2-BD59-A6C34878D82A}">
                    <a16:rowId xmlns:a16="http://schemas.microsoft.com/office/drawing/2014/main" val="1418322434"/>
                  </a:ext>
                </a:extLst>
              </a:tr>
              <a:tr h="0">
                <a:tc>
                  <a:txBody>
                    <a:bodyPr/>
                    <a:lstStyle/>
                    <a:p>
                      <a:pPr algn="just">
                        <a:lnSpc>
                          <a:spcPct val="107000"/>
                        </a:lnSpc>
                        <a:spcAft>
                          <a:spcPts val="800"/>
                        </a:spcAft>
                      </a:pPr>
                      <a:r>
                        <a:rPr lang="en-GB" sz="2000" b="1">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Event form</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000">
                          <a:solidFill>
                            <a:srgbClr val="000000"/>
                          </a:solidFill>
                          <a:effectLst/>
                          <a:latin typeface="Calibri" panose="020F0502020204030204" pitchFamily="34" charset="0"/>
                          <a:ea typeface="Palatino Linotype" panose="02040502050505030304" pitchFamily="18" charset="0"/>
                          <a:cs typeface="Calibri" panose="020F0502020204030204" pitchFamily="34" charset="0"/>
                        </a:rPr>
                        <a:t>In person in European Parliament and online</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3954646286"/>
                  </a:ext>
                </a:extLst>
              </a:tr>
              <a:tr h="0">
                <a:tc>
                  <a:txBody>
                    <a:bodyPr/>
                    <a:lstStyle/>
                    <a:p>
                      <a:pPr algn="just">
                        <a:lnSpc>
                          <a:spcPct val="107000"/>
                        </a:lnSpc>
                        <a:spcAft>
                          <a:spcPts val="800"/>
                        </a:spcAft>
                      </a:pPr>
                      <a:r>
                        <a:rPr lang="en-GB" sz="2000" b="1">
                          <a:effectLst/>
                          <a:latin typeface="Calibri" panose="020F0502020204030204" pitchFamily="34" charset="0"/>
                          <a:ea typeface="Palatino Linotype" panose="02040502050505030304" pitchFamily="18" charset="0"/>
                          <a:cs typeface="Calibri" panose="020F0502020204030204" pitchFamily="34" charset="0"/>
                        </a:rPr>
                        <a:t>Host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000" dirty="0">
                          <a:effectLst/>
                          <a:latin typeface="Calibri" panose="020F0502020204030204" pitchFamily="34" charset="0"/>
                          <a:ea typeface="Palatino Linotype" panose="02040502050505030304" pitchFamily="18" charset="0"/>
                          <a:cs typeface="Calibri" panose="020F0502020204030204" pitchFamily="34" charset="0"/>
                        </a:rPr>
                        <a:t>MEPs for Women’s Health Co-chairs</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4029467869"/>
                  </a:ext>
                </a:extLst>
              </a:tr>
              <a:tr h="0">
                <a:tc>
                  <a:txBody>
                    <a:bodyPr/>
                    <a:lstStyle/>
                    <a:p>
                      <a:pPr algn="just">
                        <a:lnSpc>
                          <a:spcPct val="107000"/>
                        </a:lnSpc>
                        <a:spcAft>
                          <a:spcPts val="800"/>
                        </a:spcAft>
                      </a:pPr>
                      <a:r>
                        <a:rPr lang="en-GB" sz="2000" b="1">
                          <a:solidFill>
                            <a:srgbClr val="1E1E1F"/>
                          </a:solidFill>
                          <a:effectLst/>
                          <a:latin typeface="Calibri" panose="020F0502020204030204" pitchFamily="34" charset="0"/>
                          <a:ea typeface="Palatino Linotype" panose="02040502050505030304" pitchFamily="18" charset="0"/>
                          <a:cs typeface="Calibri" panose="020F0502020204030204" pitchFamily="34" charset="0"/>
                        </a:rPr>
                        <a:t>Speakers</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000">
                          <a:solidFill>
                            <a:srgbClr val="1E1E1F"/>
                          </a:solidFill>
                          <a:effectLst/>
                          <a:latin typeface="Calibri" panose="020F0502020204030204" pitchFamily="34" charset="0"/>
                          <a:ea typeface="Palatino Linotype" panose="02040502050505030304" pitchFamily="18" charset="0"/>
                          <a:cs typeface="Calibri" panose="020F0502020204030204" pitchFamily="34" charset="0"/>
                        </a:rPr>
                        <a:t>MEPs for Women’s Health, co-chairs, European Commission, EMA, Women’s Health Experts.</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3306784359"/>
                  </a:ext>
                </a:extLst>
              </a:tr>
              <a:tr h="0">
                <a:tc>
                  <a:txBody>
                    <a:bodyPr/>
                    <a:lstStyle/>
                    <a:p>
                      <a:pPr algn="just">
                        <a:lnSpc>
                          <a:spcPct val="107000"/>
                        </a:lnSpc>
                        <a:spcAft>
                          <a:spcPts val="800"/>
                        </a:spcAft>
                      </a:pPr>
                      <a:r>
                        <a:rPr lang="en-GB" sz="2000" b="1">
                          <a:effectLst/>
                          <a:latin typeface="Calibri" panose="020F0502020204030204" pitchFamily="34" charset="0"/>
                          <a:ea typeface="Palatino Linotype" panose="02040502050505030304" pitchFamily="18" charset="0"/>
                          <a:cs typeface="Calibri" panose="020F0502020204030204" pitchFamily="34" charset="0"/>
                        </a:rPr>
                        <a:t>Organiser</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000" dirty="0">
                          <a:effectLst/>
                          <a:latin typeface="Calibri" panose="020F0502020204030204" pitchFamily="34" charset="0"/>
                          <a:ea typeface="Palatino Linotype" panose="02040502050505030304" pitchFamily="18" charset="0"/>
                          <a:cs typeface="Calibri" panose="020F0502020204030204" pitchFamily="34" charset="0"/>
                        </a:rPr>
                        <a:t>European Institute of Women’s Health (EIWH)</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3521071474"/>
                  </a:ext>
                </a:extLst>
              </a:tr>
            </a:tbl>
          </a:graphicData>
        </a:graphic>
      </p:graphicFrame>
      <p:pic>
        <p:nvPicPr>
          <p:cNvPr id="10" name="Image 9">
            <a:extLst>
              <a:ext uri="{FF2B5EF4-FFF2-40B4-BE49-F238E27FC236}">
                <a16:creationId xmlns:a16="http://schemas.microsoft.com/office/drawing/2014/main" id="{28E6DBB2-5331-EE7A-2056-D5B573415FFC}"/>
              </a:ext>
            </a:extLst>
          </p:cNvPr>
          <p:cNvPicPr>
            <a:picLocks noChangeAspect="1"/>
          </p:cNvPicPr>
          <p:nvPr/>
        </p:nvPicPr>
        <p:blipFill>
          <a:blip r:embed="rId2"/>
          <a:stretch>
            <a:fillRect/>
          </a:stretch>
        </p:blipFill>
        <p:spPr>
          <a:xfrm>
            <a:off x="0" y="41278"/>
            <a:ext cx="2603218" cy="883997"/>
          </a:xfrm>
          <a:prstGeom prst="rect">
            <a:avLst/>
          </a:prstGeom>
        </p:spPr>
      </p:pic>
      <p:pic>
        <p:nvPicPr>
          <p:cNvPr id="2" name="Image 1">
            <a:extLst>
              <a:ext uri="{FF2B5EF4-FFF2-40B4-BE49-F238E27FC236}">
                <a16:creationId xmlns:a16="http://schemas.microsoft.com/office/drawing/2014/main" id="{D9DEE208-52A0-06B9-61EF-3E847FE4B87F}"/>
              </a:ext>
            </a:extLst>
          </p:cNvPr>
          <p:cNvPicPr>
            <a:picLocks noChangeAspect="1"/>
          </p:cNvPicPr>
          <p:nvPr/>
        </p:nvPicPr>
        <p:blipFill>
          <a:blip r:embed="rId3"/>
          <a:stretch>
            <a:fillRect/>
          </a:stretch>
        </p:blipFill>
        <p:spPr>
          <a:xfrm>
            <a:off x="6766655" y="41278"/>
            <a:ext cx="6602540" cy="1182727"/>
          </a:xfrm>
          <a:prstGeom prst="rect">
            <a:avLst/>
          </a:prstGeom>
        </p:spPr>
      </p:pic>
    </p:spTree>
    <p:extLst>
      <p:ext uri="{BB962C8B-B14F-4D97-AF65-F5344CB8AC3E}">
        <p14:creationId xmlns:p14="http://schemas.microsoft.com/office/powerpoint/2010/main" val="469120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0D626-8459-6E5E-E78A-CCB77AC90AE4}"/>
            </a:ext>
          </a:extLst>
        </p:cNvPr>
        <p:cNvGrpSpPr/>
        <p:nvPr/>
      </p:nvGrpSpPr>
      <p:grpSpPr>
        <a:xfrm>
          <a:off x="0" y="0"/>
          <a:ext cx="0" cy="0"/>
          <a:chOff x="0" y="0"/>
          <a:chExt cx="0" cy="0"/>
        </a:xfrm>
      </p:grpSpPr>
      <p:pic>
        <p:nvPicPr>
          <p:cNvPr id="3" name="Image 2">
            <a:extLst>
              <a:ext uri="{FF2B5EF4-FFF2-40B4-BE49-F238E27FC236}">
                <a16:creationId xmlns:a16="http://schemas.microsoft.com/office/drawing/2014/main" id="{80ACE15A-D286-33DC-414A-18A620221071}"/>
              </a:ext>
            </a:extLst>
          </p:cNvPr>
          <p:cNvPicPr>
            <a:picLocks noChangeAspect="1"/>
          </p:cNvPicPr>
          <p:nvPr/>
        </p:nvPicPr>
        <p:blipFill>
          <a:blip r:embed="rId2"/>
          <a:stretch>
            <a:fillRect/>
          </a:stretch>
        </p:blipFill>
        <p:spPr>
          <a:xfrm>
            <a:off x="0" y="0"/>
            <a:ext cx="2603218" cy="883997"/>
          </a:xfrm>
          <a:prstGeom prst="rect">
            <a:avLst/>
          </a:prstGeom>
        </p:spPr>
      </p:pic>
      <p:sp>
        <p:nvSpPr>
          <p:cNvPr id="8" name="ZoneTexte 7">
            <a:extLst>
              <a:ext uri="{FF2B5EF4-FFF2-40B4-BE49-F238E27FC236}">
                <a16:creationId xmlns:a16="http://schemas.microsoft.com/office/drawing/2014/main" id="{2BCA571A-0C62-9333-4D31-204B58E35F32}"/>
              </a:ext>
            </a:extLst>
          </p:cNvPr>
          <p:cNvSpPr txBox="1"/>
          <p:nvPr/>
        </p:nvSpPr>
        <p:spPr>
          <a:xfrm>
            <a:off x="916781" y="1311315"/>
            <a:ext cx="10358438" cy="6529608"/>
          </a:xfrm>
          <a:prstGeom prst="rect">
            <a:avLst/>
          </a:prstGeom>
          <a:noFill/>
        </p:spPr>
        <p:txBody>
          <a:bodyPr wrap="square">
            <a:spAutoFit/>
          </a:bodyPr>
          <a:lstStyle/>
          <a:p>
            <a:pPr marL="0" marR="0" lvl="0" indent="0" algn="l" defTabSz="914400" rtl="0" eaLnBrk="1" fontAlgn="auto" latinLnBrk="0" hangingPunct="1">
              <a:lnSpc>
                <a:spcPct val="107000"/>
              </a:lnSpc>
              <a:spcBef>
                <a:spcPts val="1400"/>
              </a:spcBef>
              <a:spcAft>
                <a:spcPts val="400"/>
              </a:spcAft>
              <a:buClrTx/>
              <a:buSzTx/>
              <a:buFontTx/>
              <a:buNone/>
              <a:tabLst/>
              <a:defRPr/>
            </a:pPr>
            <a:r>
              <a:rPr kumimoji="0" lang="en-GB"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Stakeholder Meetings (policy dialogues)</a:t>
            </a:r>
            <a:endParaRPr lang="en-GB" sz="1200" b="1" dirty="0">
              <a:latin typeface="Calibri" panose="020F0502020204030204" pitchFamily="34" charset="0"/>
            </a:endParaRPr>
          </a:p>
          <a:p>
            <a:pPr lvl="0">
              <a:lnSpc>
                <a:spcPct val="107000"/>
              </a:lnSpc>
              <a:spcBef>
                <a:spcPts val="1200"/>
              </a:spcBef>
              <a:spcAft>
                <a:spcPts val="200"/>
              </a:spcAft>
              <a:tabLst>
                <a:tab pos="457200" algn="l"/>
              </a:tabLst>
            </a:pPr>
            <a:r>
              <a:rPr lang="en-GB" sz="2400" b="1" dirty="0">
                <a:effectLst/>
                <a:latin typeface="Calibri" panose="020F0502020204030204" pitchFamily="34" charset="0"/>
              </a:rPr>
              <a:t>2) Building on the Roadmap for Women’s Rights (Q1 March or Q2 April)</a:t>
            </a:r>
          </a:p>
          <a:p>
            <a:pPr lvl="0">
              <a:lnSpc>
                <a:spcPct val="107000"/>
              </a:lnSpc>
              <a:spcBef>
                <a:spcPts val="1200"/>
              </a:spcBef>
              <a:spcAft>
                <a:spcPts val="200"/>
              </a:spcAft>
              <a:tabLst>
                <a:tab pos="457200" algn="l"/>
              </a:tabLst>
            </a:pPr>
            <a:endParaRPr lang="en-GB" sz="900" b="1" dirty="0">
              <a:effectLst/>
              <a:latin typeface="Calibri" panose="020F0502020204030204" pitchFamily="34" charset="0"/>
            </a:endParaRPr>
          </a:p>
          <a:p>
            <a:pPr>
              <a:lnSpc>
                <a:spcPct val="107000"/>
              </a:lnSpc>
              <a:spcAft>
                <a:spcPts val="800"/>
              </a:spcAft>
            </a:pPr>
            <a:r>
              <a:rPr lang="en-GB" sz="2400" b="1" i="1" dirty="0">
                <a:effectLst/>
                <a:latin typeface="Calibri" panose="020F0502020204030204" pitchFamily="34" charset="0"/>
                <a:ea typeface="Calibri" panose="020F0502020204030204" pitchFamily="34" charset="0"/>
              </a:rPr>
              <a:t>    Following  the announcement of the European Commission in planning to </a:t>
            </a:r>
            <a:br>
              <a:rPr lang="en-GB" sz="2400" b="1" i="1" dirty="0">
                <a:effectLst/>
                <a:latin typeface="Calibri" panose="020F0502020204030204" pitchFamily="34" charset="0"/>
                <a:ea typeface="Calibri" panose="020F0502020204030204" pitchFamily="34" charset="0"/>
              </a:rPr>
            </a:br>
            <a:r>
              <a:rPr lang="en-GB" sz="2400" b="1" i="1" dirty="0">
                <a:effectLst/>
                <a:latin typeface="Calibri" panose="020F0502020204030204" pitchFamily="34" charset="0"/>
                <a:ea typeface="Calibri" panose="020F0502020204030204" pitchFamily="34" charset="0"/>
              </a:rPr>
              <a:t>     release a Roadmap for Women’s  Rights on 5 March 2025, the MEPs for </a:t>
            </a:r>
            <a:br>
              <a:rPr lang="en-GB" sz="2400" b="1" i="1" dirty="0">
                <a:effectLst/>
                <a:latin typeface="Calibri" panose="020F0502020204030204" pitchFamily="34" charset="0"/>
                <a:ea typeface="Calibri" panose="020F0502020204030204" pitchFamily="34" charset="0"/>
              </a:rPr>
            </a:br>
            <a:r>
              <a:rPr lang="en-GB" sz="2400" b="1" i="1" dirty="0">
                <a:effectLst/>
                <a:latin typeface="Calibri" panose="020F0502020204030204" pitchFamily="34" charset="0"/>
                <a:ea typeface="Calibri" panose="020F0502020204030204" pitchFamily="34" charset="0"/>
              </a:rPr>
              <a:t>    Women’s Health will organise a meeting to take stock of the direction outlined </a:t>
            </a:r>
            <a:br>
              <a:rPr lang="en-GB" sz="2400" b="1" i="1" dirty="0">
                <a:effectLst/>
                <a:latin typeface="Calibri" panose="020F0502020204030204" pitchFamily="34" charset="0"/>
                <a:ea typeface="Calibri" panose="020F0502020204030204" pitchFamily="34" charset="0"/>
              </a:rPr>
            </a:br>
            <a:r>
              <a:rPr lang="en-GB" sz="2400" b="1" i="1" dirty="0">
                <a:effectLst/>
                <a:latin typeface="Calibri" panose="020F0502020204030204" pitchFamily="34" charset="0"/>
                <a:ea typeface="Calibri" panose="020F0502020204030204" pitchFamily="34" charset="0"/>
              </a:rPr>
              <a:t>     by the Commission. </a:t>
            </a:r>
          </a:p>
          <a:p>
            <a:pPr lvl="0">
              <a:lnSpc>
                <a:spcPct val="107000"/>
              </a:lnSpc>
              <a:spcBef>
                <a:spcPts val="1200"/>
              </a:spcBef>
              <a:spcAft>
                <a:spcPts val="200"/>
              </a:spcAft>
              <a:tabLst>
                <a:tab pos="457200" algn="l"/>
              </a:tabLst>
            </a:pPr>
            <a:endParaRPr lang="en-GB" sz="2400" b="1" dirty="0">
              <a:effectLst/>
              <a:latin typeface="Calibri" panose="020F0502020204030204" pitchFamily="34" charset="0"/>
            </a:endParaRPr>
          </a:p>
          <a:p>
            <a:pPr lvl="0">
              <a:lnSpc>
                <a:spcPct val="107000"/>
              </a:lnSpc>
              <a:spcBef>
                <a:spcPts val="1200"/>
              </a:spcBef>
              <a:spcAft>
                <a:spcPts val="200"/>
              </a:spcAft>
              <a:tabLst>
                <a:tab pos="457200" algn="l"/>
              </a:tabLst>
            </a:pPr>
            <a:endParaRPr lang="en-GB" sz="2400" b="1" dirty="0">
              <a:latin typeface="Calibri" panose="020F0502020204030204" pitchFamily="34" charset="0"/>
            </a:endParaRPr>
          </a:p>
          <a:p>
            <a:pPr lvl="0">
              <a:lnSpc>
                <a:spcPct val="107000"/>
              </a:lnSpc>
              <a:spcBef>
                <a:spcPts val="1200"/>
              </a:spcBef>
              <a:spcAft>
                <a:spcPts val="200"/>
              </a:spcAft>
              <a:tabLst>
                <a:tab pos="457200" algn="l"/>
              </a:tabLst>
            </a:pPr>
            <a:endParaRPr lang="en-GB" sz="2400" b="1" dirty="0">
              <a:effectLst/>
              <a:latin typeface="Calibri" panose="020F0502020204030204" pitchFamily="34" charset="0"/>
            </a:endParaRPr>
          </a:p>
          <a:p>
            <a:pPr lvl="0">
              <a:lnSpc>
                <a:spcPct val="107000"/>
              </a:lnSpc>
              <a:spcBef>
                <a:spcPts val="1200"/>
              </a:spcBef>
              <a:spcAft>
                <a:spcPts val="200"/>
              </a:spcAft>
              <a:tabLst>
                <a:tab pos="457200" algn="l"/>
              </a:tabLst>
            </a:pPr>
            <a:endParaRPr lang="en-GB" sz="2400" b="1" dirty="0">
              <a:latin typeface="Calibri" panose="020F0502020204030204" pitchFamily="34" charset="0"/>
            </a:endParaRPr>
          </a:p>
          <a:p>
            <a:pPr lvl="0">
              <a:lnSpc>
                <a:spcPct val="107000"/>
              </a:lnSpc>
              <a:spcBef>
                <a:spcPts val="1200"/>
              </a:spcBef>
              <a:spcAft>
                <a:spcPts val="200"/>
              </a:spcAft>
              <a:tabLst>
                <a:tab pos="457200" algn="l"/>
              </a:tabLst>
            </a:pPr>
            <a:endParaRPr lang="en-GB" sz="2400" b="1" dirty="0">
              <a:effectLst/>
              <a:latin typeface="Calibri" panose="020F0502020204030204" pitchFamily="34" charset="0"/>
            </a:endParaRPr>
          </a:p>
          <a:p>
            <a:pPr lvl="0">
              <a:lnSpc>
                <a:spcPct val="107000"/>
              </a:lnSpc>
              <a:spcBef>
                <a:spcPts val="1200"/>
              </a:spcBef>
              <a:spcAft>
                <a:spcPts val="200"/>
              </a:spcAft>
              <a:tabLst>
                <a:tab pos="457200" algn="l"/>
              </a:tabLst>
            </a:pPr>
            <a:r>
              <a:rPr lang="en-GB" sz="2400" b="1" dirty="0">
                <a:effectLst/>
                <a:latin typeface="Calibri" panose="020F0502020204030204" pitchFamily="34" charset="0"/>
              </a:rPr>
              <a:t> </a:t>
            </a:r>
          </a:p>
        </p:txBody>
      </p:sp>
      <p:graphicFrame>
        <p:nvGraphicFramePr>
          <p:cNvPr id="9" name="Tableau 8">
            <a:extLst>
              <a:ext uri="{FF2B5EF4-FFF2-40B4-BE49-F238E27FC236}">
                <a16:creationId xmlns:a16="http://schemas.microsoft.com/office/drawing/2014/main" id="{3067A72B-6CE0-6103-EF1C-91BC1B657867}"/>
              </a:ext>
            </a:extLst>
          </p:cNvPr>
          <p:cNvGraphicFramePr>
            <a:graphicFrameLocks noGrp="1"/>
          </p:cNvGraphicFramePr>
          <p:nvPr>
            <p:extLst>
              <p:ext uri="{D42A27DB-BD31-4B8C-83A1-F6EECF244321}">
                <p14:modId xmlns:p14="http://schemas.microsoft.com/office/powerpoint/2010/main" val="1546864821"/>
              </p:ext>
            </p:extLst>
          </p:nvPr>
        </p:nvGraphicFramePr>
        <p:xfrm>
          <a:off x="1153460" y="4576119"/>
          <a:ext cx="10121759" cy="1714500"/>
        </p:xfrm>
        <a:graphic>
          <a:graphicData uri="http://schemas.openxmlformats.org/drawingml/2006/table">
            <a:tbl>
              <a:tblPr firstRow="1" firstCol="1" bandRow="1"/>
              <a:tblGrid>
                <a:gridCol w="1627842">
                  <a:extLst>
                    <a:ext uri="{9D8B030D-6E8A-4147-A177-3AD203B41FA5}">
                      <a16:colId xmlns:a16="http://schemas.microsoft.com/office/drawing/2014/main" val="3514789996"/>
                    </a:ext>
                  </a:extLst>
                </a:gridCol>
                <a:gridCol w="8493917">
                  <a:extLst>
                    <a:ext uri="{9D8B030D-6E8A-4147-A177-3AD203B41FA5}">
                      <a16:colId xmlns:a16="http://schemas.microsoft.com/office/drawing/2014/main" val="3010811986"/>
                    </a:ext>
                  </a:extLst>
                </a:gridCol>
              </a:tblGrid>
              <a:tr h="0">
                <a:tc>
                  <a:txBody>
                    <a:bodyPr/>
                    <a:lstStyle/>
                    <a:p>
                      <a:pPr algn="just">
                        <a:lnSpc>
                          <a:spcPct val="107000"/>
                        </a:lnSpc>
                        <a:spcAft>
                          <a:spcPts val="800"/>
                        </a:spcAft>
                      </a:pPr>
                      <a:r>
                        <a:rPr lang="en-GB" sz="2200" b="1" dirty="0">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FORMAT</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tc>
                  <a:txBody>
                    <a:bodyPr/>
                    <a:lstStyle/>
                    <a:p>
                      <a:pPr algn="just">
                        <a:lnSpc>
                          <a:spcPct val="107000"/>
                        </a:lnSpc>
                        <a:spcAft>
                          <a:spcPts val="800"/>
                        </a:spcAft>
                      </a:pPr>
                      <a:r>
                        <a:rPr lang="en-GB" sz="2200" b="1" dirty="0">
                          <a:solidFill>
                            <a:srgbClr val="FFFFFF"/>
                          </a:solidFill>
                          <a:effectLst/>
                          <a:latin typeface="Calibri" panose="020F0502020204030204" pitchFamily="34" charset="0"/>
                          <a:ea typeface="Palatino Linotype" panose="0204050205050503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txBody>
                  <a:tcPr marL="68580" marR="68580" marT="0" marB="0">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79646"/>
                    </a:solidFill>
                  </a:tcPr>
                </a:tc>
                <a:extLst>
                  <a:ext uri="{0D108BD9-81ED-4DB2-BD59-A6C34878D82A}">
                    <a16:rowId xmlns:a16="http://schemas.microsoft.com/office/drawing/2014/main" val="1170880398"/>
                  </a:ext>
                </a:extLst>
              </a:tr>
              <a:tr h="0">
                <a:tc>
                  <a:txBody>
                    <a:bodyPr/>
                    <a:lstStyle/>
                    <a:p>
                      <a:pPr algn="just">
                        <a:lnSpc>
                          <a:spcPct val="107000"/>
                        </a:lnSpc>
                        <a:spcAft>
                          <a:spcPts val="800"/>
                        </a:spcAft>
                      </a:pPr>
                      <a:r>
                        <a:rPr lang="en-GB" sz="2200" b="1">
                          <a:solidFill>
                            <a:srgbClr val="000000"/>
                          </a:solidFill>
                          <a:effectLst/>
                          <a:latin typeface="Calibri" panose="020F0502020204030204" pitchFamily="34" charset="0"/>
                          <a:ea typeface="Calibri" panose="020F0502020204030204" pitchFamily="34" charset="0"/>
                        </a:rPr>
                        <a:t>Event form</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200">
                          <a:solidFill>
                            <a:srgbClr val="000000"/>
                          </a:solidFill>
                          <a:effectLst/>
                          <a:latin typeface="Calibri" panose="020F0502020204030204" pitchFamily="34" charset="0"/>
                          <a:ea typeface="Calibri" panose="020F0502020204030204" pitchFamily="34" charset="0"/>
                        </a:rPr>
                        <a:t>In person in the European Parliament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2274999187"/>
                  </a:ext>
                </a:extLst>
              </a:tr>
              <a:tr h="0">
                <a:tc>
                  <a:txBody>
                    <a:bodyPr/>
                    <a:lstStyle/>
                    <a:p>
                      <a:pPr algn="just">
                        <a:lnSpc>
                          <a:spcPct val="107000"/>
                        </a:lnSpc>
                        <a:spcAft>
                          <a:spcPts val="800"/>
                        </a:spcAft>
                      </a:pPr>
                      <a:r>
                        <a:rPr lang="en-GB" sz="2200" b="1">
                          <a:effectLst/>
                          <a:latin typeface="Calibri" panose="020F0502020204030204" pitchFamily="34" charset="0"/>
                          <a:ea typeface="Calibri" panose="020F0502020204030204" pitchFamily="34" charset="0"/>
                        </a:rPr>
                        <a:t>Host</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200">
                          <a:effectLst/>
                          <a:latin typeface="Calibri" panose="020F0502020204030204" pitchFamily="34" charset="0"/>
                          <a:ea typeface="Calibri" panose="020F0502020204030204" pitchFamily="34" charset="0"/>
                        </a:rPr>
                        <a:t>European Policy Centre</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2107917204"/>
                  </a:ext>
                </a:extLst>
              </a:tr>
              <a:tr h="0">
                <a:tc>
                  <a:txBody>
                    <a:bodyPr/>
                    <a:lstStyle/>
                    <a:p>
                      <a:pPr algn="just">
                        <a:lnSpc>
                          <a:spcPct val="107000"/>
                        </a:lnSpc>
                        <a:spcAft>
                          <a:spcPts val="800"/>
                        </a:spcAft>
                      </a:pPr>
                      <a:r>
                        <a:rPr lang="en-GB" sz="2200" b="1">
                          <a:solidFill>
                            <a:srgbClr val="000000"/>
                          </a:solidFill>
                          <a:effectLst/>
                          <a:latin typeface="Calibri" panose="020F0502020204030204" pitchFamily="34" charset="0"/>
                          <a:ea typeface="Calibri" panose="020F0502020204030204" pitchFamily="34" charset="0"/>
                        </a:rPr>
                        <a:t>Speakers</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tc>
                  <a:txBody>
                    <a:bodyPr/>
                    <a:lstStyle/>
                    <a:p>
                      <a:pPr algn="just">
                        <a:lnSpc>
                          <a:spcPct val="107000"/>
                        </a:lnSpc>
                        <a:spcAft>
                          <a:spcPts val="800"/>
                        </a:spcAft>
                      </a:pPr>
                      <a:r>
                        <a:rPr lang="en-GB" sz="2200" dirty="0">
                          <a:solidFill>
                            <a:srgbClr val="000000"/>
                          </a:solidFill>
                          <a:effectLst/>
                          <a:latin typeface="Calibri" panose="020F0502020204030204" pitchFamily="34" charset="0"/>
                          <a:ea typeface="Calibri" panose="020F0502020204030204" pitchFamily="34" charset="0"/>
                        </a:rPr>
                        <a:t>MEPs for Women’s Health members, European Commission, civil society</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solidFill>
                      <a:srgbClr val="FDE9D9"/>
                    </a:solidFill>
                  </a:tcPr>
                </a:tc>
                <a:extLst>
                  <a:ext uri="{0D108BD9-81ED-4DB2-BD59-A6C34878D82A}">
                    <a16:rowId xmlns:a16="http://schemas.microsoft.com/office/drawing/2014/main" val="2429072557"/>
                  </a:ext>
                </a:extLst>
              </a:tr>
              <a:tr h="0">
                <a:tc>
                  <a:txBody>
                    <a:bodyPr/>
                    <a:lstStyle/>
                    <a:p>
                      <a:pPr algn="just">
                        <a:lnSpc>
                          <a:spcPct val="107000"/>
                        </a:lnSpc>
                        <a:spcAft>
                          <a:spcPts val="800"/>
                        </a:spcAft>
                      </a:pPr>
                      <a:r>
                        <a:rPr lang="en-GB" sz="2200" b="1">
                          <a:effectLst/>
                          <a:latin typeface="Calibri" panose="020F0502020204030204" pitchFamily="34" charset="0"/>
                          <a:ea typeface="Calibri" panose="020F0502020204030204" pitchFamily="34" charset="0"/>
                        </a:rPr>
                        <a:t>Organisers</a:t>
                      </a:r>
                      <a:endParaRPr lang="en-GB" sz="110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tc>
                  <a:txBody>
                    <a:bodyPr/>
                    <a:lstStyle/>
                    <a:p>
                      <a:pPr algn="just">
                        <a:lnSpc>
                          <a:spcPct val="107000"/>
                        </a:lnSpc>
                        <a:spcAft>
                          <a:spcPts val="800"/>
                        </a:spcAft>
                      </a:pPr>
                      <a:r>
                        <a:rPr lang="en-GB" sz="2200" dirty="0">
                          <a:effectLst/>
                          <a:latin typeface="Calibri" panose="020F0502020204030204" pitchFamily="34" charset="0"/>
                          <a:ea typeface="Calibri" panose="020F0502020204030204" pitchFamily="34" charset="0"/>
                        </a:rPr>
                        <a:t> European Policy Centre </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FABF8F"/>
                      </a:solidFill>
                      <a:prstDash val="solid"/>
                      <a:round/>
                      <a:headEnd type="none" w="med" len="med"/>
                      <a:tailEnd type="none" w="med" len="med"/>
                    </a:lnL>
                    <a:lnR w="12700" cap="flat" cmpd="sng" algn="ctr">
                      <a:solidFill>
                        <a:srgbClr val="FABF8F"/>
                      </a:solidFill>
                      <a:prstDash val="solid"/>
                      <a:round/>
                      <a:headEnd type="none" w="med" len="med"/>
                      <a:tailEnd type="none" w="med" len="med"/>
                    </a:lnR>
                    <a:lnT w="12700" cap="flat" cmpd="sng" algn="ctr">
                      <a:solidFill>
                        <a:srgbClr val="FABF8F"/>
                      </a:solidFill>
                      <a:prstDash val="solid"/>
                      <a:round/>
                      <a:headEnd type="none" w="med" len="med"/>
                      <a:tailEnd type="none" w="med" len="med"/>
                    </a:lnT>
                    <a:lnB w="12700" cap="flat" cmpd="sng" algn="ctr">
                      <a:solidFill>
                        <a:srgbClr val="FABF8F"/>
                      </a:solidFill>
                      <a:prstDash val="solid"/>
                      <a:round/>
                      <a:headEnd type="none" w="med" len="med"/>
                      <a:tailEnd type="none" w="med" len="med"/>
                    </a:lnB>
                    <a:noFill/>
                  </a:tcPr>
                </a:tc>
                <a:extLst>
                  <a:ext uri="{0D108BD9-81ED-4DB2-BD59-A6C34878D82A}">
                    <a16:rowId xmlns:a16="http://schemas.microsoft.com/office/drawing/2014/main" val="1035796114"/>
                  </a:ext>
                </a:extLst>
              </a:tr>
            </a:tbl>
          </a:graphicData>
        </a:graphic>
      </p:graphicFrame>
      <p:pic>
        <p:nvPicPr>
          <p:cNvPr id="2" name="Image 1">
            <a:extLst>
              <a:ext uri="{FF2B5EF4-FFF2-40B4-BE49-F238E27FC236}">
                <a16:creationId xmlns:a16="http://schemas.microsoft.com/office/drawing/2014/main" id="{6C646C26-95C9-2A94-05FA-4C8B9CA415EA}"/>
              </a:ext>
            </a:extLst>
          </p:cNvPr>
          <p:cNvPicPr>
            <a:picLocks noChangeAspect="1"/>
          </p:cNvPicPr>
          <p:nvPr/>
        </p:nvPicPr>
        <p:blipFill>
          <a:blip r:embed="rId3"/>
          <a:stretch>
            <a:fillRect/>
          </a:stretch>
        </p:blipFill>
        <p:spPr>
          <a:xfrm>
            <a:off x="7209568" y="0"/>
            <a:ext cx="6602540" cy="1182727"/>
          </a:xfrm>
          <a:prstGeom prst="rect">
            <a:avLst/>
          </a:prstGeom>
        </p:spPr>
      </p:pic>
    </p:spTree>
    <p:extLst>
      <p:ext uri="{BB962C8B-B14F-4D97-AF65-F5344CB8AC3E}">
        <p14:creationId xmlns:p14="http://schemas.microsoft.com/office/powerpoint/2010/main" val="84457506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2301</Words>
  <Application>Microsoft Office PowerPoint</Application>
  <PresentationFormat>Widescreen</PresentationFormat>
  <Paragraphs>300</Paragraphs>
  <Slides>26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Aptos Display</vt:lpstr>
      <vt:lpstr>Arial</vt:lpstr>
      <vt:lpstr>Calibri</vt:lpstr>
      <vt:lpstr>Calibri Light</vt:lpstr>
      <vt:lpstr>Symbol</vt:lpstr>
      <vt:lpstr>Times New Roman</vt:lpstr>
      <vt:lpstr>Thème Office</vt:lpstr>
      <vt:lpstr>Launch of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annette dumas</dc:creator>
  <cp:lastModifiedBy>peg maguire</cp:lastModifiedBy>
  <cp:revision>7</cp:revision>
  <dcterms:created xsi:type="dcterms:W3CDTF">2025-01-28T17:55:08Z</dcterms:created>
  <dcterms:modified xsi:type="dcterms:W3CDTF">2025-03-05T15:04:53Z</dcterms:modified>
</cp:coreProperties>
</file>